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4"/>
  </p:notesMasterIdLst>
  <p:sldIdLst>
    <p:sldId id="1360" r:id="rId2"/>
    <p:sldId id="261" r:id="rId3"/>
    <p:sldId id="258" r:id="rId4"/>
    <p:sldId id="987" r:id="rId5"/>
    <p:sldId id="1378" r:id="rId6"/>
    <p:sldId id="748" r:id="rId7"/>
    <p:sldId id="750" r:id="rId8"/>
    <p:sldId id="1022" r:id="rId9"/>
    <p:sldId id="1379" r:id="rId10"/>
    <p:sldId id="1226" r:id="rId11"/>
    <p:sldId id="1216" r:id="rId12"/>
    <p:sldId id="1013" r:id="rId13"/>
    <p:sldId id="1015" r:id="rId14"/>
    <p:sldId id="1016" r:id="rId15"/>
    <p:sldId id="1003" r:id="rId16"/>
    <p:sldId id="1019" r:id="rId17"/>
    <p:sldId id="1376" r:id="rId18"/>
    <p:sldId id="1228" r:id="rId19"/>
    <p:sldId id="1380" r:id="rId20"/>
    <p:sldId id="1377" r:id="rId21"/>
    <p:sldId id="270" r:id="rId22"/>
    <p:sldId id="1324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Montserrat" panose="00000500000000000000" pitchFamily="2" charset="0"/>
      <p:regular r:id="rId31"/>
      <p:bold r:id="rId32"/>
      <p:italic r:id="rId33"/>
      <p:boldItalic r:id="rId34"/>
    </p:embeddedFont>
    <p:embeddedFont>
      <p:font typeface="Montserrat SemiBold" panose="00000700000000000000" pitchFamily="2" charset="0"/>
      <p:bold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E6E6"/>
    <a:srgbClr val="FF9F1C"/>
    <a:srgbClr val="1942A6"/>
    <a:srgbClr val="7B93CC"/>
    <a:srgbClr val="9D399D"/>
    <a:srgbClr val="F0D5CF"/>
    <a:srgbClr val="FF56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27" autoAdjust="0"/>
    <p:restoredTop sz="95226" autoAdjust="0"/>
  </p:normalViewPr>
  <p:slideViewPr>
    <p:cSldViewPr snapToGrid="0" snapToObjects="1">
      <p:cViewPr>
        <p:scale>
          <a:sx n="100" d="100"/>
          <a:sy n="100" d="100"/>
        </p:scale>
        <p:origin x="86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B84158-F1A9-4524-944B-A5AC4640884C}" type="doc">
      <dgm:prSet loTypeId="urn:microsoft.com/office/officeart/2005/8/layout/vList2" loCatId="list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en-US"/>
        </a:p>
      </dgm:t>
    </dgm:pt>
    <dgm:pt modelId="{147AC176-E01E-438E-8392-2B40BF111517}">
      <dgm:prSet phldrT="[Text]" custT="1"/>
      <dgm:spPr/>
      <dgm:t>
        <a:bodyPr/>
        <a:lstStyle/>
        <a:p>
          <a:r>
            <a:rPr lang="en-CA" sz="2000" b="1">
              <a:solidFill>
                <a:schemeClr val="tx1"/>
              </a:solidFill>
            </a:rPr>
            <a:t>BUILD</a:t>
          </a:r>
          <a:endParaRPr lang="en-US" sz="2000" b="1" dirty="0">
            <a:solidFill>
              <a:schemeClr val="tx1"/>
            </a:solidFill>
          </a:endParaRPr>
        </a:p>
      </dgm:t>
    </dgm:pt>
    <dgm:pt modelId="{20E9DC0B-F832-4180-A88D-01A5D23991E7}" type="parTrans" cxnId="{2EA0F7A6-6C8F-4C84-A752-793CFC25B11E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0E458FEE-A04F-40D4-854C-8DE20407A069}" type="sibTrans" cxnId="{2EA0F7A6-6C8F-4C84-A752-793CFC25B11E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21172578-6877-4FE2-9330-8E86345C45ED}">
      <dgm:prSet phldrT="[Text]" custT="1"/>
      <dgm:spPr/>
      <dgm:t>
        <a:bodyPr/>
        <a:lstStyle/>
        <a:p>
          <a:r>
            <a:rPr lang="en-CA" sz="1600"/>
            <a:t>SageMaker offers data labeling service</a:t>
          </a:r>
          <a:endParaRPr lang="en-US" sz="1600" dirty="0"/>
        </a:p>
      </dgm:t>
    </dgm:pt>
    <dgm:pt modelId="{9B03DA13-D38A-4F9E-B3DD-AE2D67C45AC2}" type="parTrans" cxnId="{FB71B086-D289-48B4-B31C-D75268A7DAB0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E57DD43F-D84D-45DF-8951-B8877B6BEABA}" type="sibTrans" cxnId="{FB71B086-D289-48B4-B31C-D75268A7DAB0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5A630E82-01C2-4857-8413-8BFE0A2AB1BC}">
      <dgm:prSet phldrT="[Text]" custT="1"/>
      <dgm:spPr/>
      <dgm:t>
        <a:bodyPr/>
        <a:lstStyle/>
        <a:p>
          <a:r>
            <a:rPr lang="en-CA" sz="2000" b="1" dirty="0">
              <a:solidFill>
                <a:schemeClr val="tx1"/>
              </a:solidFill>
            </a:rPr>
            <a:t>TRAIN</a:t>
          </a:r>
          <a:endParaRPr lang="en-US" sz="2000" b="1" dirty="0">
            <a:solidFill>
              <a:schemeClr val="tx1"/>
            </a:solidFill>
          </a:endParaRPr>
        </a:p>
      </dgm:t>
    </dgm:pt>
    <dgm:pt modelId="{C0E88381-92FD-43D6-8205-79DAFCFE05FF}" type="parTrans" cxnId="{298A0C26-0D29-4109-8BA4-D9A1D7D1C10D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CDACD16F-1538-4DB0-A363-139660A2FCDC}" type="sibTrans" cxnId="{298A0C26-0D29-4109-8BA4-D9A1D7D1C10D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83AFD4F8-1CE7-4F9E-9106-9A28D58EEE27}">
      <dgm:prSet phldrT="[Text]" custT="1"/>
      <dgm:spPr/>
      <dgm:t>
        <a:bodyPr/>
        <a:lstStyle/>
        <a:p>
          <a:r>
            <a:rPr lang="en-CA" sz="1600"/>
            <a:t>Manage environments for training</a:t>
          </a:r>
          <a:endParaRPr lang="en-US" sz="1600" dirty="0"/>
        </a:p>
      </dgm:t>
    </dgm:pt>
    <dgm:pt modelId="{8DF3853B-22DF-4F68-B80B-426EC2B2C6C8}" type="parTrans" cxnId="{3DFE2934-EFBD-443E-858D-AE03CA61C02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F93131F0-9EEF-42B7-B473-60A2B92C02AD}" type="sibTrans" cxnId="{3DFE2934-EFBD-443E-858D-AE03CA61C02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700E864A-0AC9-4F38-BF41-D075431DCD2B}">
      <dgm:prSet phldrT="[Text]" custT="1"/>
      <dgm:spPr/>
      <dgm:t>
        <a:bodyPr/>
        <a:lstStyle/>
        <a:p>
          <a:r>
            <a:rPr lang="en-CA" sz="2000" b="1" dirty="0">
              <a:solidFill>
                <a:schemeClr val="tx1"/>
              </a:solidFill>
            </a:rPr>
            <a:t>DEPLOY</a:t>
          </a:r>
          <a:endParaRPr lang="en-US" sz="2000" b="1" dirty="0">
            <a:solidFill>
              <a:schemeClr val="tx1"/>
            </a:solidFill>
          </a:endParaRPr>
        </a:p>
      </dgm:t>
    </dgm:pt>
    <dgm:pt modelId="{89CC83CE-4A30-4D61-9342-CD8EC9ED4F98}" type="parTrans" cxnId="{7E31109C-9DF5-4649-848E-AEA562775367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9BF200F4-65D2-4FFA-80F5-5E12888CB85E}" type="sibTrans" cxnId="{7E31109C-9DF5-4649-848E-AEA562775367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7C9297BC-8016-4B65-892F-F0C33B08BB5A}">
      <dgm:prSet phldrT="[Text]" custT="1"/>
      <dgm:spPr/>
      <dgm:t>
        <a:bodyPr/>
        <a:lstStyle/>
        <a:p>
          <a:r>
            <a:rPr lang="en-CA" sz="1600"/>
            <a:t>Prebuilt available notebooks with state-of-the-art algorithms on AWS marketplace</a:t>
          </a:r>
          <a:endParaRPr lang="en-US" sz="1600" dirty="0"/>
        </a:p>
      </dgm:t>
    </dgm:pt>
    <dgm:pt modelId="{923083A4-09B0-4ADB-8EF9-F650C3FC4CF6}" type="parTrans" cxnId="{11C432BF-81AB-46C3-A8D2-BA8274DACF99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70839321-3BE6-4D5E-BEAB-FC6BE4D6FCF0}" type="sibTrans" cxnId="{11C432BF-81AB-46C3-A8D2-BA8274DACF99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9A3CE63F-1C7C-45B0-AB26-A964DC8FBBD4}">
      <dgm:prSet phldrT="[Text]" custT="1"/>
      <dgm:spPr/>
      <dgm:t>
        <a:bodyPr/>
        <a:lstStyle/>
        <a:p>
          <a:r>
            <a:rPr lang="en-CA" sz="1600"/>
            <a:t>Hyperparameters optimization for model tuning </a:t>
          </a:r>
          <a:endParaRPr lang="en-US" sz="1600" dirty="0"/>
        </a:p>
      </dgm:t>
    </dgm:pt>
    <dgm:pt modelId="{D96B0A2B-DE70-457B-9915-9E6F569266A4}" type="parTrans" cxnId="{22C07268-A246-45B9-B07A-748E278A7A94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BFEE4F86-5F12-4884-B4DF-D7917B8020EF}" type="sibTrans" cxnId="{22C07268-A246-45B9-B07A-748E278A7A94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8A9FAF56-FC12-4A34-9D65-EB44E29FBE03}">
      <dgm:prSet phldrT="[Text]" custT="1"/>
      <dgm:spPr/>
      <dgm:t>
        <a:bodyPr/>
        <a:lstStyle/>
        <a:p>
          <a:r>
            <a:rPr lang="en-CA" sz="1600"/>
            <a:t>Train models using EC2 instances (on-demand and spot) </a:t>
          </a:r>
          <a:endParaRPr lang="en-US" sz="1600" dirty="0"/>
        </a:p>
      </dgm:t>
    </dgm:pt>
    <dgm:pt modelId="{7BDE5E74-3C41-48EA-91A2-CAF5BA8FCE3E}" type="parTrans" cxnId="{BE170B2C-9BA2-4336-8821-33F2450F83F0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D2EBE35A-0030-447C-8308-6578A20E0E60}" type="sibTrans" cxnId="{BE170B2C-9BA2-4336-8821-33F2450F83F0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B24DA9BE-6121-4C75-BC8F-2CD178E7B2F4}">
      <dgm:prSet phldrT="[Text]" custT="1"/>
      <dgm:spPr/>
      <dgm:t>
        <a:bodyPr/>
        <a:lstStyle/>
        <a:p>
          <a:r>
            <a:rPr lang="en-CA" sz="1600"/>
            <a:t>Easily deploy and scale models </a:t>
          </a:r>
          <a:endParaRPr lang="en-US" sz="1600" dirty="0"/>
        </a:p>
      </dgm:t>
    </dgm:pt>
    <dgm:pt modelId="{89BE3C23-EB85-409A-AFDE-225771222FC5}" type="parTrans" cxnId="{0E525701-148F-4CA9-8AB3-53B19033EFED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8893C62D-87C5-4A11-A548-42804E71A65A}" type="sibTrans" cxnId="{0E525701-148F-4CA9-8AB3-53B19033EFED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886EF3B2-1E49-4D26-9F20-F7BB821F6CE5}">
      <dgm:prSet phldrT="[Text]" custT="1"/>
      <dgm:spPr/>
      <dgm:t>
        <a:bodyPr/>
        <a:lstStyle/>
        <a:p>
          <a:r>
            <a:rPr lang="en-CA" sz="1600"/>
            <a:t>Autoscaling with 75% savings </a:t>
          </a:r>
          <a:endParaRPr lang="en-US" sz="1600" dirty="0"/>
        </a:p>
      </dgm:t>
    </dgm:pt>
    <dgm:pt modelId="{4F0585D7-2160-4BBD-B9C4-0D2B7A7325D0}" type="parTrans" cxnId="{8163C24B-1BF6-49B1-A32C-C35D88DC1D9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157D2A62-25B6-4A9B-9E40-9B90F57D1C80}" type="sibTrans" cxnId="{8163C24B-1BF6-49B1-A32C-C35D88DC1D9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4A19BDE6-CA14-43C9-BCA0-D3EDB463A516}" type="pres">
      <dgm:prSet presAssocID="{29B84158-F1A9-4524-944B-A5AC4640884C}" presName="linear" presStyleCnt="0">
        <dgm:presLayoutVars>
          <dgm:animLvl val="lvl"/>
          <dgm:resizeHandles val="exact"/>
        </dgm:presLayoutVars>
      </dgm:prSet>
      <dgm:spPr/>
    </dgm:pt>
    <dgm:pt modelId="{61C5688C-672A-4D24-899A-6F0990144AC2}" type="pres">
      <dgm:prSet presAssocID="{147AC176-E01E-438E-8392-2B40BF11151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3EF195D-3B81-4F6A-AEB5-B79901C8CB65}" type="pres">
      <dgm:prSet presAssocID="{147AC176-E01E-438E-8392-2B40BF111517}" presName="childText" presStyleLbl="revTx" presStyleIdx="0" presStyleCnt="3">
        <dgm:presLayoutVars>
          <dgm:bulletEnabled val="1"/>
        </dgm:presLayoutVars>
      </dgm:prSet>
      <dgm:spPr/>
    </dgm:pt>
    <dgm:pt modelId="{5B79D348-7811-4644-A692-3AC0AB92B99C}" type="pres">
      <dgm:prSet presAssocID="{5A630E82-01C2-4857-8413-8BFE0A2AB1B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AC6DC9A-213F-4B13-9DE3-3CCBD982C45D}" type="pres">
      <dgm:prSet presAssocID="{5A630E82-01C2-4857-8413-8BFE0A2AB1BC}" presName="childText" presStyleLbl="revTx" presStyleIdx="1" presStyleCnt="3">
        <dgm:presLayoutVars>
          <dgm:bulletEnabled val="1"/>
        </dgm:presLayoutVars>
      </dgm:prSet>
      <dgm:spPr/>
    </dgm:pt>
    <dgm:pt modelId="{2257888D-2F5D-4CD7-8537-99915DE0CE61}" type="pres">
      <dgm:prSet presAssocID="{700E864A-0AC9-4F38-BF41-D075431DCD2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F0CC6E9-1CEA-4D42-BB7C-388561B1357D}" type="pres">
      <dgm:prSet presAssocID="{700E864A-0AC9-4F38-BF41-D075431DCD2B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0E525701-148F-4CA9-8AB3-53B19033EFED}" srcId="{700E864A-0AC9-4F38-BF41-D075431DCD2B}" destId="{B24DA9BE-6121-4C75-BC8F-2CD178E7B2F4}" srcOrd="0" destOrd="0" parTransId="{89BE3C23-EB85-409A-AFDE-225771222FC5}" sibTransId="{8893C62D-87C5-4A11-A548-42804E71A65A}"/>
    <dgm:cxn modelId="{BDC54E07-35D0-4931-B008-4FCB463897F1}" type="presOf" srcId="{B24DA9BE-6121-4C75-BC8F-2CD178E7B2F4}" destId="{BF0CC6E9-1CEA-4D42-BB7C-388561B1357D}" srcOrd="0" destOrd="0" presId="urn:microsoft.com/office/officeart/2005/8/layout/vList2"/>
    <dgm:cxn modelId="{BA372D13-8BD0-4A6D-B4B9-3D80CE72593B}" type="presOf" srcId="{21172578-6877-4FE2-9330-8E86345C45ED}" destId="{13EF195D-3B81-4F6A-AEB5-B79901C8CB65}" srcOrd="0" destOrd="0" presId="urn:microsoft.com/office/officeart/2005/8/layout/vList2"/>
    <dgm:cxn modelId="{298A0C26-0D29-4109-8BA4-D9A1D7D1C10D}" srcId="{29B84158-F1A9-4524-944B-A5AC4640884C}" destId="{5A630E82-01C2-4857-8413-8BFE0A2AB1BC}" srcOrd="1" destOrd="0" parTransId="{C0E88381-92FD-43D6-8205-79DAFCFE05FF}" sibTransId="{CDACD16F-1538-4DB0-A363-139660A2FCDC}"/>
    <dgm:cxn modelId="{BE170B2C-9BA2-4336-8821-33F2450F83F0}" srcId="{5A630E82-01C2-4857-8413-8BFE0A2AB1BC}" destId="{8A9FAF56-FC12-4A34-9D65-EB44E29FBE03}" srcOrd="0" destOrd="0" parTransId="{7BDE5E74-3C41-48EA-91A2-CAF5BA8FCE3E}" sibTransId="{D2EBE35A-0030-447C-8308-6578A20E0E60}"/>
    <dgm:cxn modelId="{3DFE2934-EFBD-443E-858D-AE03CA61C026}" srcId="{5A630E82-01C2-4857-8413-8BFE0A2AB1BC}" destId="{83AFD4F8-1CE7-4F9E-9106-9A28D58EEE27}" srcOrd="1" destOrd="0" parTransId="{8DF3853B-22DF-4F68-B80B-426EC2B2C6C8}" sibTransId="{F93131F0-9EEF-42B7-B473-60A2B92C02AD}"/>
    <dgm:cxn modelId="{22C07268-A246-45B9-B07A-748E278A7A94}" srcId="{5A630E82-01C2-4857-8413-8BFE0A2AB1BC}" destId="{9A3CE63F-1C7C-45B0-AB26-A964DC8FBBD4}" srcOrd="2" destOrd="0" parTransId="{D96B0A2B-DE70-457B-9915-9E6F569266A4}" sibTransId="{BFEE4F86-5F12-4884-B4DF-D7917B8020EF}"/>
    <dgm:cxn modelId="{188EBC69-1FFA-442B-9532-772A84B3E2D9}" type="presOf" srcId="{9A3CE63F-1C7C-45B0-AB26-A964DC8FBBD4}" destId="{7AC6DC9A-213F-4B13-9DE3-3CCBD982C45D}" srcOrd="0" destOrd="2" presId="urn:microsoft.com/office/officeart/2005/8/layout/vList2"/>
    <dgm:cxn modelId="{8163C24B-1BF6-49B1-A32C-C35D88DC1D96}" srcId="{700E864A-0AC9-4F38-BF41-D075431DCD2B}" destId="{886EF3B2-1E49-4D26-9F20-F7BB821F6CE5}" srcOrd="1" destOrd="0" parTransId="{4F0585D7-2160-4BBD-B9C4-0D2B7A7325D0}" sibTransId="{157D2A62-25B6-4A9B-9E40-9B90F57D1C80}"/>
    <dgm:cxn modelId="{689FCA53-B26C-46B8-BA53-F8827CDA8BD5}" type="presOf" srcId="{83AFD4F8-1CE7-4F9E-9106-9A28D58EEE27}" destId="{7AC6DC9A-213F-4B13-9DE3-3CCBD982C45D}" srcOrd="0" destOrd="1" presId="urn:microsoft.com/office/officeart/2005/8/layout/vList2"/>
    <dgm:cxn modelId="{DFF9D673-B5A9-438C-AC33-92E7F9C9FCF7}" type="presOf" srcId="{8A9FAF56-FC12-4A34-9D65-EB44E29FBE03}" destId="{7AC6DC9A-213F-4B13-9DE3-3CCBD982C45D}" srcOrd="0" destOrd="0" presId="urn:microsoft.com/office/officeart/2005/8/layout/vList2"/>
    <dgm:cxn modelId="{6B931578-32B4-497A-99BA-DCB04551A193}" type="presOf" srcId="{700E864A-0AC9-4F38-BF41-D075431DCD2B}" destId="{2257888D-2F5D-4CD7-8537-99915DE0CE61}" srcOrd="0" destOrd="0" presId="urn:microsoft.com/office/officeart/2005/8/layout/vList2"/>
    <dgm:cxn modelId="{FB71B086-D289-48B4-B31C-D75268A7DAB0}" srcId="{147AC176-E01E-438E-8392-2B40BF111517}" destId="{21172578-6877-4FE2-9330-8E86345C45ED}" srcOrd="0" destOrd="0" parTransId="{9B03DA13-D38A-4F9E-B3DD-AE2D67C45AC2}" sibTransId="{E57DD43F-D84D-45DF-8951-B8877B6BEABA}"/>
    <dgm:cxn modelId="{0B748C8A-25E6-4AD7-B0C9-30E007EA4CC0}" type="presOf" srcId="{886EF3B2-1E49-4D26-9F20-F7BB821F6CE5}" destId="{BF0CC6E9-1CEA-4D42-BB7C-388561B1357D}" srcOrd="0" destOrd="1" presId="urn:microsoft.com/office/officeart/2005/8/layout/vList2"/>
    <dgm:cxn modelId="{7E31109C-9DF5-4649-848E-AEA562775367}" srcId="{29B84158-F1A9-4524-944B-A5AC4640884C}" destId="{700E864A-0AC9-4F38-BF41-D075431DCD2B}" srcOrd="2" destOrd="0" parTransId="{89CC83CE-4A30-4D61-9342-CD8EC9ED4F98}" sibTransId="{9BF200F4-65D2-4FFA-80F5-5E12888CB85E}"/>
    <dgm:cxn modelId="{2EA0F7A6-6C8F-4C84-A752-793CFC25B11E}" srcId="{29B84158-F1A9-4524-944B-A5AC4640884C}" destId="{147AC176-E01E-438E-8392-2B40BF111517}" srcOrd="0" destOrd="0" parTransId="{20E9DC0B-F832-4180-A88D-01A5D23991E7}" sibTransId="{0E458FEE-A04F-40D4-854C-8DE20407A069}"/>
    <dgm:cxn modelId="{AFABB2B7-C238-4343-AFDB-5243CE4FC623}" type="presOf" srcId="{7C9297BC-8016-4B65-892F-F0C33B08BB5A}" destId="{13EF195D-3B81-4F6A-AEB5-B79901C8CB65}" srcOrd="0" destOrd="1" presId="urn:microsoft.com/office/officeart/2005/8/layout/vList2"/>
    <dgm:cxn modelId="{11C432BF-81AB-46C3-A8D2-BA8274DACF99}" srcId="{147AC176-E01E-438E-8392-2B40BF111517}" destId="{7C9297BC-8016-4B65-892F-F0C33B08BB5A}" srcOrd="1" destOrd="0" parTransId="{923083A4-09B0-4ADB-8EF9-F650C3FC4CF6}" sibTransId="{70839321-3BE6-4D5E-BEAB-FC6BE4D6FCF0}"/>
    <dgm:cxn modelId="{4C7A05C1-E2B3-4962-A66F-6D24049FC650}" type="presOf" srcId="{29B84158-F1A9-4524-944B-A5AC4640884C}" destId="{4A19BDE6-CA14-43C9-BCA0-D3EDB463A516}" srcOrd="0" destOrd="0" presId="urn:microsoft.com/office/officeart/2005/8/layout/vList2"/>
    <dgm:cxn modelId="{06EFC3C9-16D1-428A-A824-68174E8EAC67}" type="presOf" srcId="{147AC176-E01E-438E-8392-2B40BF111517}" destId="{61C5688C-672A-4D24-899A-6F0990144AC2}" srcOrd="0" destOrd="0" presId="urn:microsoft.com/office/officeart/2005/8/layout/vList2"/>
    <dgm:cxn modelId="{C00DF3D7-9E2D-47C8-B70F-ECD616B72152}" type="presOf" srcId="{5A630E82-01C2-4857-8413-8BFE0A2AB1BC}" destId="{5B79D348-7811-4644-A692-3AC0AB92B99C}" srcOrd="0" destOrd="0" presId="urn:microsoft.com/office/officeart/2005/8/layout/vList2"/>
    <dgm:cxn modelId="{30960917-9D09-46CF-888D-F915C046F8DA}" type="presParOf" srcId="{4A19BDE6-CA14-43C9-BCA0-D3EDB463A516}" destId="{61C5688C-672A-4D24-899A-6F0990144AC2}" srcOrd="0" destOrd="0" presId="urn:microsoft.com/office/officeart/2005/8/layout/vList2"/>
    <dgm:cxn modelId="{167308AF-1FBB-40B0-AD63-8836EEC67C1D}" type="presParOf" srcId="{4A19BDE6-CA14-43C9-BCA0-D3EDB463A516}" destId="{13EF195D-3B81-4F6A-AEB5-B79901C8CB65}" srcOrd="1" destOrd="0" presId="urn:microsoft.com/office/officeart/2005/8/layout/vList2"/>
    <dgm:cxn modelId="{15072F92-9919-4291-B333-0829EB884677}" type="presParOf" srcId="{4A19BDE6-CA14-43C9-BCA0-D3EDB463A516}" destId="{5B79D348-7811-4644-A692-3AC0AB92B99C}" srcOrd="2" destOrd="0" presId="urn:microsoft.com/office/officeart/2005/8/layout/vList2"/>
    <dgm:cxn modelId="{5D51C79B-B246-48B0-94D8-5C7F0250C427}" type="presParOf" srcId="{4A19BDE6-CA14-43C9-BCA0-D3EDB463A516}" destId="{7AC6DC9A-213F-4B13-9DE3-3CCBD982C45D}" srcOrd="3" destOrd="0" presId="urn:microsoft.com/office/officeart/2005/8/layout/vList2"/>
    <dgm:cxn modelId="{FBDD0713-8553-431B-B176-BA2D9E90DE8B}" type="presParOf" srcId="{4A19BDE6-CA14-43C9-BCA0-D3EDB463A516}" destId="{2257888D-2F5D-4CD7-8537-99915DE0CE61}" srcOrd="4" destOrd="0" presId="urn:microsoft.com/office/officeart/2005/8/layout/vList2"/>
    <dgm:cxn modelId="{A285F15A-4E7F-4F80-B676-4C691A08856C}" type="presParOf" srcId="{4A19BDE6-CA14-43C9-BCA0-D3EDB463A516}" destId="{BF0CC6E9-1CEA-4D42-BB7C-388561B1357D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C5688C-672A-4D24-899A-6F0990144AC2}">
      <dsp:nvSpPr>
        <dsp:cNvPr id="0" name=""/>
        <dsp:cNvSpPr/>
      </dsp:nvSpPr>
      <dsp:spPr>
        <a:xfrm>
          <a:off x="0" y="18319"/>
          <a:ext cx="5569747" cy="655200"/>
        </a:xfrm>
        <a:prstGeom prst="roundRect">
          <a:avLst/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b="1" kern="1200">
              <a:solidFill>
                <a:schemeClr val="tx1"/>
              </a:solidFill>
            </a:rPr>
            <a:t>BUILD</a:t>
          </a:r>
          <a:endParaRPr lang="en-US" sz="2000" b="1" kern="1200" dirty="0">
            <a:solidFill>
              <a:schemeClr val="tx1"/>
            </a:solidFill>
          </a:endParaRPr>
        </a:p>
      </dsp:txBody>
      <dsp:txXfrm>
        <a:off x="31984" y="50303"/>
        <a:ext cx="5505779" cy="591232"/>
      </dsp:txXfrm>
    </dsp:sp>
    <dsp:sp modelId="{13EF195D-3B81-4F6A-AEB5-B79901C8CB65}">
      <dsp:nvSpPr>
        <dsp:cNvPr id="0" name=""/>
        <dsp:cNvSpPr/>
      </dsp:nvSpPr>
      <dsp:spPr>
        <a:xfrm>
          <a:off x="0" y="673519"/>
          <a:ext cx="5569747" cy="7607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839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600" kern="1200"/>
            <a:t>SageMaker offers data labeling service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600" kern="1200"/>
            <a:t>Prebuilt available notebooks with state-of-the-art algorithms on AWS marketplace</a:t>
          </a:r>
          <a:endParaRPr lang="en-US" sz="1600" kern="1200" dirty="0"/>
        </a:p>
      </dsp:txBody>
      <dsp:txXfrm>
        <a:off x="0" y="673519"/>
        <a:ext cx="5569747" cy="760724"/>
      </dsp:txXfrm>
    </dsp:sp>
    <dsp:sp modelId="{5B79D348-7811-4644-A692-3AC0AB92B99C}">
      <dsp:nvSpPr>
        <dsp:cNvPr id="0" name=""/>
        <dsp:cNvSpPr/>
      </dsp:nvSpPr>
      <dsp:spPr>
        <a:xfrm>
          <a:off x="0" y="1434244"/>
          <a:ext cx="5569747" cy="655200"/>
        </a:xfrm>
        <a:prstGeom prst="roundRect">
          <a:avLst/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b="1" kern="1200" dirty="0">
              <a:solidFill>
                <a:schemeClr val="tx1"/>
              </a:solidFill>
            </a:rPr>
            <a:t>TRAIN</a:t>
          </a:r>
          <a:endParaRPr lang="en-US" sz="2000" b="1" kern="1200" dirty="0">
            <a:solidFill>
              <a:schemeClr val="tx1"/>
            </a:solidFill>
          </a:endParaRPr>
        </a:p>
      </dsp:txBody>
      <dsp:txXfrm>
        <a:off x="31984" y="1466228"/>
        <a:ext cx="5505779" cy="591232"/>
      </dsp:txXfrm>
    </dsp:sp>
    <dsp:sp modelId="{7AC6DC9A-213F-4B13-9DE3-3CCBD982C45D}">
      <dsp:nvSpPr>
        <dsp:cNvPr id="0" name=""/>
        <dsp:cNvSpPr/>
      </dsp:nvSpPr>
      <dsp:spPr>
        <a:xfrm>
          <a:off x="0" y="2089444"/>
          <a:ext cx="5569747" cy="815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839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600" kern="1200"/>
            <a:t>Train models using EC2 instances (on-demand and spot) 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600" kern="1200"/>
            <a:t>Manage environments for training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600" kern="1200"/>
            <a:t>Hyperparameters optimization for model tuning </a:t>
          </a:r>
          <a:endParaRPr lang="en-US" sz="1600" kern="1200" dirty="0"/>
        </a:p>
      </dsp:txBody>
      <dsp:txXfrm>
        <a:off x="0" y="2089444"/>
        <a:ext cx="5569747" cy="815062"/>
      </dsp:txXfrm>
    </dsp:sp>
    <dsp:sp modelId="{2257888D-2F5D-4CD7-8537-99915DE0CE61}">
      <dsp:nvSpPr>
        <dsp:cNvPr id="0" name=""/>
        <dsp:cNvSpPr/>
      </dsp:nvSpPr>
      <dsp:spPr>
        <a:xfrm>
          <a:off x="0" y="2904506"/>
          <a:ext cx="5569747" cy="655200"/>
        </a:xfrm>
        <a:prstGeom prst="roundRect">
          <a:avLst/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b="1" kern="1200" dirty="0">
              <a:solidFill>
                <a:schemeClr val="tx1"/>
              </a:solidFill>
            </a:rPr>
            <a:t>DEPLOY</a:t>
          </a:r>
          <a:endParaRPr lang="en-US" sz="2000" b="1" kern="1200" dirty="0">
            <a:solidFill>
              <a:schemeClr val="tx1"/>
            </a:solidFill>
          </a:endParaRPr>
        </a:p>
      </dsp:txBody>
      <dsp:txXfrm>
        <a:off x="31984" y="2936490"/>
        <a:ext cx="5505779" cy="591232"/>
      </dsp:txXfrm>
    </dsp:sp>
    <dsp:sp modelId="{BF0CC6E9-1CEA-4D42-BB7C-388561B1357D}">
      <dsp:nvSpPr>
        <dsp:cNvPr id="0" name=""/>
        <dsp:cNvSpPr/>
      </dsp:nvSpPr>
      <dsp:spPr>
        <a:xfrm>
          <a:off x="0" y="3559706"/>
          <a:ext cx="5569747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839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600" kern="1200"/>
            <a:t>Easily deploy and scale models 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600" kern="1200"/>
            <a:t>Autoscaling with 75% savings </a:t>
          </a:r>
          <a:endParaRPr lang="en-US" sz="1600" kern="1200" dirty="0"/>
        </a:p>
      </dsp:txBody>
      <dsp:txXfrm>
        <a:off x="0" y="3559706"/>
        <a:ext cx="5569747" cy="5796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77480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0CF9D4-6142-441F-9CC7-B111E5F3C8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BD84C9-C47B-4688-9E12-08B97B78C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306C19-EDB8-45AC-A06D-1C6E7A468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420566-273E-44F3-9CE4-498C94861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6D2815-D915-46BB-8E74-27731C32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326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2DE03E-921D-4B71-9894-652B786F0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279575F-2318-430B-A3C7-280A00723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D7F357-B243-4712-AB7A-F0C6E60A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082FC-CA95-4D75-B66C-561D51CC3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50573C-42FA-4875-8D00-243C2A88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735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45DC263-2243-4775-9DD9-3D4006A07E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9D7DE7F-6F3E-45F8-BCCB-1A39543D1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E95832-C46F-4E70-8D36-2D6C6305C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B8BEBA-10F7-420F-850F-8C895A1E5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5B1847-01D3-4BFB-9989-12EDDB18B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9836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785E31-5EE4-4031-8DAA-64044DE08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AB51F7-AD05-4812-9AEE-F0A7A18CE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39D8A6-338D-4A25-B834-B4A942E94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93547E-E0C5-4326-ADC3-C43A6781B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67DB44-D3F4-429C-AB2C-E561CB26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983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80BB85-69F4-4080-A77B-EECE9C1BE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01A13A-6D46-453F-BAB2-4BAD520A2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488E4D-D5CA-49EC-B38E-714DAC9C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B8CB60D-9BAE-4973-973B-4C6853AB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C6DFA2-C663-4447-B1F9-BB6A38C33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1660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99C6E8-AF90-4703-A9FA-9A65E134A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2C6401-88FE-47FD-A731-DD657AEEC6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AD3D0E6-298D-4282-8913-20026FB74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5D25A3-27E5-4E98-8C5A-B2B0697A7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63F4A1-44B5-41E4-B96B-51C286B37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96F89BA-5274-4D7F-A22B-03488DE51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075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C0A037-7520-4515-B45B-E8BD71A13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742552-6925-46F5-A258-858B909F1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0D3C8B9-BC17-42B1-9536-626041E4B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9F04948-91DA-4B89-B095-A18DE466F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512104A-EB67-4275-8DE6-7CA0254DD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ECE6559-6BBF-4F82-812F-26DCBE157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C43346E-31FD-437F-8433-ED2A4FFA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9BB8E7B-DEEF-4F36-AC1E-1ADBCD818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828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3D8A9B-DDEE-472D-98C8-342D02A24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891E0F-5CBA-4701-9802-49F747FD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DDB64FE-FE57-4FE5-A383-911D9E8B2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480F91C-FC09-444F-8303-0A51AAC90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553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4DC091D-E20B-43AF-85A6-D06B098A5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256F216-F3C5-4473-B251-72A6A8FB0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510FE17-D12B-4940-A9BA-F5142885E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1544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FB74CF-2BF5-499E-835A-8CD87C61F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A49E46-BCFA-4A8B-A9EC-843184808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73AFB1-BE5F-4F23-82EA-A9E2EDCFC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A59952-DF38-4E91-AC68-8C3C2211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2383BB-619B-4187-A5BC-042AE98C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22BE86-61A8-405E-B05C-9ED660BA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914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5C4CA-FD62-44D2-81B3-AB78C84EB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64F94F9-A9E5-4C0A-BC98-D38C5AA9AC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88FB35-2220-4ACE-970D-43F2556CC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CB7B7F-DA8E-4AED-B458-D0634CB1B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0F43AE8-ADD4-4B08-B8BC-39D66C3AE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34F0B5B-F0B4-42E7-AEF3-F79F94771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74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3E1944-26C3-41F2-9AC9-82569296A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855009-06D1-457C-AA16-D256E4C89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319EE4-DC46-41D9-BA81-50318AE273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E9FA1-3201-4CFE-B59E-2CC3904A385B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15DEA4-AA2E-4600-8609-2131E0FB2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E62007-BA97-4721-9442-9F52017CE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005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en/view-image.php?image=279909&amp;picture=medical-insurance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ljanjughazyan/cars1" TargetMode="External"/><Relationship Id="rId2" Type="http://schemas.openxmlformats.org/officeDocument/2006/relationships/hyperlink" Target="https://www.flickr.com/photos/pasa/6757993805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hyperlink" Target="https://pixabay.com/photos/bike-rental-bikes-rent-pay-2284380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commons.wikimedia.org/wiki/File:Neural_network.svg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hyperlink" Target="https://aws.amazon.com/sagemaker/" TargetMode="Externa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commons.wikimedia.org/wiki/File:Artificial_neural_network.svg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lickr.com/photos/gbpublic/8178512552" TargetMode="External"/><Relationship Id="rId5" Type="http://schemas.openxmlformats.org/officeDocument/2006/relationships/hyperlink" Target="https://docs.aws.amazon.com/sagemaker/latest/dg/how-it-works-training.html" TargetMode="External"/><Relationship Id="rId4" Type="http://schemas.openxmlformats.org/officeDocument/2006/relationships/hyperlink" Target="https://commons.wikimedia.org/wiki/File:AWS_Simple_Icons_Storage_Amazon_S3.svg" TargetMode="External"/><Relationship Id="rId9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ws.amazon.com/sagemaker/autopilot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33727"/>
            <a:ext cx="4759498" cy="2173899"/>
            <a:chOff x="544022" y="1501647"/>
            <a:chExt cx="4759498" cy="2173899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4759498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PROJECT OVERVIEW [SKIP IF FAMILIAR] 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2" y="3675546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173259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170263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473852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473852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4473852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278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328A90F5-E443-40F9-8156-C7E3D21E37DA}"/>
              </a:ext>
            </a:extLst>
          </p:cNvPr>
          <p:cNvSpPr/>
          <p:nvPr/>
        </p:nvSpPr>
        <p:spPr>
          <a:xfrm>
            <a:off x="178178" y="103371"/>
            <a:ext cx="82292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US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AMAZON SAGEMAKER AUTOPILOT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8023" y="1289980"/>
            <a:ext cx="5014363" cy="5562600"/>
          </a:xfrm>
          <a:prstGeom prst="rect">
            <a:avLst/>
          </a:prstGeom>
          <a:ln w="38100"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5486FFE-1215-D54F-B045-C2307E0B05DA}"/>
              </a:ext>
            </a:extLst>
          </p:cNvPr>
          <p:cNvSpPr txBox="1"/>
          <p:nvPr/>
        </p:nvSpPr>
        <p:spPr>
          <a:xfrm>
            <a:off x="4292789" y="889870"/>
            <a:ext cx="3824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9900"/>
                </a:solidFill>
              </a:rPr>
              <a:t>RUN THIS SCRIPT</a:t>
            </a:r>
          </a:p>
        </p:txBody>
      </p:sp>
    </p:spTree>
    <p:extLst>
      <p:ext uri="{BB962C8B-B14F-4D97-AF65-F5344CB8AC3E}">
        <p14:creationId xmlns:p14="http://schemas.microsoft.com/office/powerpoint/2010/main" val="3339006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486FFE-1215-D54F-B045-C2307E0B05DA}"/>
              </a:ext>
            </a:extLst>
          </p:cNvPr>
          <p:cNvSpPr txBox="1"/>
          <p:nvPr/>
        </p:nvSpPr>
        <p:spPr>
          <a:xfrm>
            <a:off x="737231" y="1970610"/>
            <a:ext cx="2191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000">
                <a:solidFill>
                  <a:srgbClr val="FF9900"/>
                </a:solidFill>
              </a:defRPr>
            </a:lvl1pPr>
          </a:lstStyle>
          <a:p>
            <a:r>
              <a:rPr lang="en-US" dirty="0"/>
              <a:t>1. CLICK ON EXPERIMENT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5A07BB-7F2D-9E48-850C-519046DD2FCE}"/>
              </a:ext>
            </a:extLst>
          </p:cNvPr>
          <p:cNvSpPr txBox="1"/>
          <p:nvPr/>
        </p:nvSpPr>
        <p:spPr>
          <a:xfrm>
            <a:off x="5626497" y="6448412"/>
            <a:ext cx="5870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2000">
                <a:solidFill>
                  <a:srgbClr val="FF9900"/>
                </a:solidFill>
              </a:defRPr>
            </a:lvl1pPr>
          </a:lstStyle>
          <a:p>
            <a:r>
              <a:rPr lang="en-US" dirty="0"/>
              <a:t>2. PROVIDE A NAME FOR THE EXPERIMENT</a:t>
            </a:r>
          </a:p>
        </p:txBody>
      </p:sp>
      <p:sp>
        <p:nvSpPr>
          <p:cNvPr id="15" name="Прямоугольник 9">
            <a:extLst>
              <a:ext uri="{FF2B5EF4-FFF2-40B4-BE49-F238E27FC236}">
                <a16:creationId xmlns:a16="http://schemas.microsoft.com/office/drawing/2014/main" id="{328A90F5-E443-40F9-8156-C7E3D21E37DA}"/>
              </a:ext>
            </a:extLst>
          </p:cNvPr>
          <p:cNvSpPr/>
          <p:nvPr/>
        </p:nvSpPr>
        <p:spPr>
          <a:xfrm>
            <a:off x="178178" y="103371"/>
            <a:ext cx="82292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US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AMAZON SAGEMAKER AUTOPILOT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441BCA6-8049-4280-9F88-605837A8347E}"/>
              </a:ext>
            </a:extLst>
          </p:cNvPr>
          <p:cNvSpPr/>
          <p:nvPr/>
        </p:nvSpPr>
        <p:spPr>
          <a:xfrm>
            <a:off x="399054" y="717422"/>
            <a:ext cx="50593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Check this out: https://aws.amazon.com/sagemaker/autopilot/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2974" y="1451973"/>
            <a:ext cx="6009226" cy="4891487"/>
          </a:xfrm>
          <a:prstGeom prst="rect">
            <a:avLst/>
          </a:prstGeom>
          <a:ln w="38100">
            <a:noFill/>
          </a:ln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10DA3DA5-91B9-794F-B0D3-19914C0AAFBF}"/>
              </a:ext>
            </a:extLst>
          </p:cNvPr>
          <p:cNvSpPr/>
          <p:nvPr/>
        </p:nvSpPr>
        <p:spPr>
          <a:xfrm rot="10800000">
            <a:off x="3087052" y="2095430"/>
            <a:ext cx="885275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Arrow 12">
            <a:extLst>
              <a:ext uri="{FF2B5EF4-FFF2-40B4-BE49-F238E27FC236}">
                <a16:creationId xmlns:a16="http://schemas.microsoft.com/office/drawing/2014/main" id="{BD8F91FA-B7B1-694A-B203-DAC621AC0C96}"/>
              </a:ext>
            </a:extLst>
          </p:cNvPr>
          <p:cNvSpPr/>
          <p:nvPr/>
        </p:nvSpPr>
        <p:spPr>
          <a:xfrm rot="5400000">
            <a:off x="6546857" y="4103925"/>
            <a:ext cx="3721084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858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178178" y="1270247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Прямоугольник 9">
            <a:extLst>
              <a:ext uri="{FF2B5EF4-FFF2-40B4-BE49-F238E27FC236}">
                <a16:creationId xmlns:a16="http://schemas.microsoft.com/office/drawing/2014/main" id="{328A90F5-E443-40F9-8156-C7E3D21E37DA}"/>
              </a:ext>
            </a:extLst>
          </p:cNvPr>
          <p:cNvSpPr/>
          <p:nvPr/>
        </p:nvSpPr>
        <p:spPr>
          <a:xfrm>
            <a:off x="178178" y="103371"/>
            <a:ext cx="82292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US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AMAZON SAGEMAKER AUTOPILOT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C8C7F8-9F70-A642-B96E-3902077E2EEE}"/>
              </a:ext>
            </a:extLst>
          </p:cNvPr>
          <p:cNvSpPr txBox="1"/>
          <p:nvPr/>
        </p:nvSpPr>
        <p:spPr>
          <a:xfrm>
            <a:off x="6911476" y="5751907"/>
            <a:ext cx="4064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9900"/>
                </a:solidFill>
              </a:rPr>
              <a:t>CLICK CREATE EXPERIMENT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958" y="648253"/>
            <a:ext cx="2461076" cy="5700006"/>
          </a:xfrm>
          <a:prstGeom prst="rect">
            <a:avLst/>
          </a:prstGeom>
          <a:ln w="38100">
            <a:noFill/>
          </a:ln>
        </p:spPr>
      </p:pic>
      <p:sp>
        <p:nvSpPr>
          <p:cNvPr id="22" name="Left Arrow 21">
            <a:extLst>
              <a:ext uri="{FF2B5EF4-FFF2-40B4-BE49-F238E27FC236}">
                <a16:creationId xmlns:a16="http://schemas.microsoft.com/office/drawing/2014/main" id="{676FF50E-7E39-694E-BB1B-5C8F007DA746}"/>
              </a:ext>
            </a:extLst>
          </p:cNvPr>
          <p:cNvSpPr/>
          <p:nvPr/>
        </p:nvSpPr>
        <p:spPr>
          <a:xfrm>
            <a:off x="3254884" y="5901305"/>
            <a:ext cx="3594444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FB97613D-FF9C-D646-8094-B857A10E00A1}"/>
              </a:ext>
            </a:extLst>
          </p:cNvPr>
          <p:cNvSpPr/>
          <p:nvPr/>
        </p:nvSpPr>
        <p:spPr>
          <a:xfrm>
            <a:off x="2718671" y="2378546"/>
            <a:ext cx="4037440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59386F-EC66-C747-A115-6785AE0E647C}"/>
              </a:ext>
            </a:extLst>
          </p:cNvPr>
          <p:cNvSpPr txBox="1"/>
          <p:nvPr/>
        </p:nvSpPr>
        <p:spPr>
          <a:xfrm>
            <a:off x="6849328" y="2378546"/>
            <a:ext cx="3868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9900"/>
                </a:solidFill>
              </a:rPr>
              <a:t>SELECT ”ENTER S3 BUCKET LOCATION”</a:t>
            </a:r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CF70CD23-3E0B-744F-BC34-2F4571192A33}"/>
              </a:ext>
            </a:extLst>
          </p:cNvPr>
          <p:cNvSpPr/>
          <p:nvPr/>
        </p:nvSpPr>
        <p:spPr>
          <a:xfrm>
            <a:off x="3357609" y="2889944"/>
            <a:ext cx="3398502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4F1AF1-B23F-004A-987D-127954C0EC20}"/>
              </a:ext>
            </a:extLst>
          </p:cNvPr>
          <p:cNvSpPr txBox="1"/>
          <p:nvPr/>
        </p:nvSpPr>
        <p:spPr>
          <a:xfrm>
            <a:off x="6818259" y="2748845"/>
            <a:ext cx="4064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9900"/>
                </a:solidFill>
              </a:rPr>
              <a:t>PROVIDE THE LOCATION OF TRAIN DATA IN S3 (CAN BE FOUND IN .IPYNB NOTEBOOK)</a:t>
            </a:r>
          </a:p>
        </p:txBody>
      </p:sp>
      <p:sp>
        <p:nvSpPr>
          <p:cNvPr id="12" name="Left Arrow 11">
            <a:extLst>
              <a:ext uri="{FF2B5EF4-FFF2-40B4-BE49-F238E27FC236}">
                <a16:creationId xmlns:a16="http://schemas.microsoft.com/office/drawing/2014/main" id="{D0DACB89-87F4-B147-9E54-81ED4C5A3CB9}"/>
              </a:ext>
            </a:extLst>
          </p:cNvPr>
          <p:cNvSpPr/>
          <p:nvPr/>
        </p:nvSpPr>
        <p:spPr>
          <a:xfrm>
            <a:off x="2811889" y="3681259"/>
            <a:ext cx="3944222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B70743E-D64D-354C-844C-30CDE9C99BEE}"/>
              </a:ext>
            </a:extLst>
          </p:cNvPr>
          <p:cNvSpPr txBox="1"/>
          <p:nvPr/>
        </p:nvSpPr>
        <p:spPr>
          <a:xfrm>
            <a:off x="6849328" y="3664747"/>
            <a:ext cx="5196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9900"/>
                </a:solidFill>
              </a:rPr>
              <a:t>PROVIDE THE COLUMN NAME OF TARGET VARIABLE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4A669E-CDDE-C24E-A105-9DE444AB259F}"/>
              </a:ext>
            </a:extLst>
          </p:cNvPr>
          <p:cNvSpPr txBox="1"/>
          <p:nvPr/>
        </p:nvSpPr>
        <p:spPr>
          <a:xfrm>
            <a:off x="6787191" y="4095422"/>
            <a:ext cx="38685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9900"/>
                </a:solidFill>
              </a:rPr>
              <a:t>SELECT “ENTER S3 BUCKET LOCATION”</a:t>
            </a:r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3BBA7A4C-18F3-FC47-B187-8389ABADB70D}"/>
              </a:ext>
            </a:extLst>
          </p:cNvPr>
          <p:cNvSpPr/>
          <p:nvPr/>
        </p:nvSpPr>
        <p:spPr>
          <a:xfrm>
            <a:off x="2727554" y="4109210"/>
            <a:ext cx="4028557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Arrow 12">
            <a:extLst>
              <a:ext uri="{FF2B5EF4-FFF2-40B4-BE49-F238E27FC236}">
                <a16:creationId xmlns:a16="http://schemas.microsoft.com/office/drawing/2014/main" id="{676FF50E-7E39-694E-BB1B-5C8F007DA746}"/>
              </a:ext>
            </a:extLst>
          </p:cNvPr>
          <p:cNvSpPr/>
          <p:nvPr/>
        </p:nvSpPr>
        <p:spPr>
          <a:xfrm>
            <a:off x="3161667" y="4579082"/>
            <a:ext cx="3594444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C8C7F8-9F70-A642-B96E-3902077E2EEE}"/>
              </a:ext>
            </a:extLst>
          </p:cNvPr>
          <p:cNvSpPr txBox="1"/>
          <p:nvPr/>
        </p:nvSpPr>
        <p:spPr>
          <a:xfrm>
            <a:off x="6818259" y="4426336"/>
            <a:ext cx="4064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9900"/>
                </a:solidFill>
              </a:rPr>
              <a:t>PROVIDE THE PATH TO STORE THE OUTPUT IN S3 (CAN BE FOUND IN .IPYNB NOTEBOOK)</a:t>
            </a:r>
          </a:p>
        </p:txBody>
      </p:sp>
    </p:spTree>
    <p:extLst>
      <p:ext uri="{BB962C8B-B14F-4D97-AF65-F5344CB8AC3E}">
        <p14:creationId xmlns:p14="http://schemas.microsoft.com/office/powerpoint/2010/main" val="2034920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778672-7E3B-544F-9E48-06CFE3E7A67A}"/>
              </a:ext>
            </a:extLst>
          </p:cNvPr>
          <p:cNvSpPr txBox="1"/>
          <p:nvPr/>
        </p:nvSpPr>
        <p:spPr>
          <a:xfrm>
            <a:off x="8369619" y="1006663"/>
            <a:ext cx="362021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9900"/>
                </a:solidFill>
              </a:rPr>
              <a:t>AFTER CREATING EXPERIMENT, YOU SHOULD SEE SOMETHING LIKE THIS. </a:t>
            </a:r>
          </a:p>
          <a:p>
            <a:endParaRPr lang="en-US" sz="2000" dirty="0">
              <a:solidFill>
                <a:srgbClr val="FF9900"/>
              </a:solidFill>
            </a:endParaRPr>
          </a:p>
          <a:p>
            <a:r>
              <a:rPr lang="en-US" sz="2000" dirty="0">
                <a:solidFill>
                  <a:srgbClr val="FF9900"/>
                </a:solidFill>
              </a:rPr>
              <a:t>IT WOULD TAKE AROUND 2 HOURS TO COMPLETE. THIS IS BECAUSE BY-DEFAULT IT WOULD RUN 250 TUNING JOBS TO FIGURE-OUT THE BEST HYPER-PARAMETER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28A90F5-E443-40F9-8156-C7E3D21E37DA}"/>
              </a:ext>
            </a:extLst>
          </p:cNvPr>
          <p:cNvSpPr/>
          <p:nvPr/>
        </p:nvSpPr>
        <p:spPr>
          <a:xfrm>
            <a:off x="178178" y="103371"/>
            <a:ext cx="82292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US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AMAZON SAGEMAKER AUTOPILOT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258" y="883299"/>
            <a:ext cx="8013062" cy="3604084"/>
          </a:xfrm>
          <a:prstGeom prst="rect">
            <a:avLst/>
          </a:prstGeom>
          <a:ln w="38100">
            <a:noFill/>
          </a:ln>
        </p:spPr>
      </p:pic>
    </p:spTree>
    <p:extLst>
      <p:ext uri="{BB962C8B-B14F-4D97-AF65-F5344CB8AC3E}">
        <p14:creationId xmlns:p14="http://schemas.microsoft.com/office/powerpoint/2010/main" val="2817486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0FA639-C49A-1F40-BB60-063D2CB5E189}"/>
              </a:ext>
            </a:extLst>
          </p:cNvPr>
          <p:cNvSpPr txBox="1"/>
          <p:nvPr/>
        </p:nvSpPr>
        <p:spPr>
          <a:xfrm>
            <a:off x="713498" y="1178691"/>
            <a:ext cx="11122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Once first 2 steps are completed, you can view candidate generation notebook and data exploration notebook.</a:t>
            </a:r>
          </a:p>
        </p:txBody>
      </p:sp>
      <p:sp>
        <p:nvSpPr>
          <p:cNvPr id="14" name="Прямоугольник 9">
            <a:extLst>
              <a:ext uri="{FF2B5EF4-FFF2-40B4-BE49-F238E27FC236}">
                <a16:creationId xmlns:a16="http://schemas.microsoft.com/office/drawing/2014/main" id="{328A90F5-E443-40F9-8156-C7E3D21E37DA}"/>
              </a:ext>
            </a:extLst>
          </p:cNvPr>
          <p:cNvSpPr/>
          <p:nvPr/>
        </p:nvSpPr>
        <p:spPr>
          <a:xfrm>
            <a:off x="178178" y="103371"/>
            <a:ext cx="82292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US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AMAZON SAGEMAKER AUTOPILOT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41842"/>
          <a:stretch/>
        </p:blipFill>
        <p:spPr>
          <a:xfrm>
            <a:off x="178177" y="1979712"/>
            <a:ext cx="11657809" cy="3049488"/>
          </a:xfrm>
          <a:prstGeom prst="rect">
            <a:avLst/>
          </a:prstGeom>
          <a:ln w="38100">
            <a:noFill/>
          </a:ln>
        </p:spPr>
      </p:pic>
      <p:sp>
        <p:nvSpPr>
          <p:cNvPr id="11" name="Left Arrow 10">
            <a:extLst>
              <a:ext uri="{FF2B5EF4-FFF2-40B4-BE49-F238E27FC236}">
                <a16:creationId xmlns:a16="http://schemas.microsoft.com/office/drawing/2014/main" id="{58ADA92E-4173-4B4A-9DAA-5433358DDE88}"/>
              </a:ext>
            </a:extLst>
          </p:cNvPr>
          <p:cNvSpPr/>
          <p:nvPr/>
        </p:nvSpPr>
        <p:spPr>
          <a:xfrm rot="5400000">
            <a:off x="8245558" y="3461702"/>
            <a:ext cx="2424309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Arrow 11">
            <a:extLst>
              <a:ext uri="{FF2B5EF4-FFF2-40B4-BE49-F238E27FC236}">
                <a16:creationId xmlns:a16="http://schemas.microsoft.com/office/drawing/2014/main" id="{0DE12D8B-0358-FF48-B547-3C41D1DB6318}"/>
              </a:ext>
            </a:extLst>
          </p:cNvPr>
          <p:cNvSpPr/>
          <p:nvPr/>
        </p:nvSpPr>
        <p:spPr>
          <a:xfrm rot="5400000">
            <a:off x="9934660" y="3471227"/>
            <a:ext cx="2424309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E8EB9A-9F9E-DE49-AB05-82BB60057E80}"/>
              </a:ext>
            </a:extLst>
          </p:cNvPr>
          <p:cNvSpPr txBox="1"/>
          <p:nvPr/>
        </p:nvSpPr>
        <p:spPr>
          <a:xfrm>
            <a:off x="4609324" y="5215317"/>
            <a:ext cx="70404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>
                <a:solidFill>
                  <a:srgbClr val="FF9900"/>
                </a:solidFill>
              </a:defRPr>
            </a:lvl1pPr>
          </a:lstStyle>
          <a:p>
            <a:r>
              <a:rPr lang="en-US" dirty="0"/>
              <a:t>CLICK ON THESE TO OPEN RESPECTIVE NOTEBOOKS. </a:t>
            </a:r>
          </a:p>
          <a:p>
            <a:endParaRPr lang="en-US" dirty="0"/>
          </a:p>
          <a:p>
            <a:r>
              <a:rPr lang="en-US" dirty="0"/>
              <a:t>NOTE: GENERATED NOTEBOOKS FROM OUR EXPERIMENT ARE PROVIDED FOR REFERENCE.</a:t>
            </a:r>
          </a:p>
        </p:txBody>
      </p:sp>
    </p:spTree>
    <p:extLst>
      <p:ext uri="{BB962C8B-B14F-4D97-AF65-F5344CB8AC3E}">
        <p14:creationId xmlns:p14="http://schemas.microsoft.com/office/powerpoint/2010/main" val="2367938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28" y="1524053"/>
            <a:ext cx="8114522" cy="4336646"/>
          </a:xfrm>
          <a:prstGeom prst="rect">
            <a:avLst/>
          </a:prstGeom>
          <a:ln w="38100"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2F06B12F-84F5-1947-A9D9-61F04811EC8F}"/>
              </a:ext>
            </a:extLst>
          </p:cNvPr>
          <p:cNvSpPr/>
          <p:nvPr/>
        </p:nvSpPr>
        <p:spPr>
          <a:xfrm>
            <a:off x="7443458" y="2748516"/>
            <a:ext cx="1026171" cy="308920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81C33F-6BBE-3B46-A8FC-2CF5F0FCD89D}"/>
              </a:ext>
            </a:extLst>
          </p:cNvPr>
          <p:cNvSpPr txBox="1"/>
          <p:nvPr/>
        </p:nvSpPr>
        <p:spPr>
          <a:xfrm>
            <a:off x="8618920" y="2457271"/>
            <a:ext cx="3184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2000">
                <a:solidFill>
                  <a:srgbClr val="FF9900"/>
                </a:solidFill>
              </a:defRPr>
            </a:lvl1pPr>
          </a:lstStyle>
          <a:p>
            <a:r>
              <a:rPr lang="en-US" dirty="0"/>
              <a:t>ONCE THE JOB IS COMPLETED, YOU CAN SELECT THE BEST MODEL AND THEN CLICK ON DEPLOY MODEL TO DEPLOY.</a:t>
            </a:r>
          </a:p>
        </p:txBody>
      </p:sp>
      <p:sp>
        <p:nvSpPr>
          <p:cNvPr id="11" name="Прямоугольник 9">
            <a:extLst>
              <a:ext uri="{FF2B5EF4-FFF2-40B4-BE49-F238E27FC236}">
                <a16:creationId xmlns:a16="http://schemas.microsoft.com/office/drawing/2014/main" id="{328A90F5-E443-40F9-8156-C7E3D21E37DA}"/>
              </a:ext>
            </a:extLst>
          </p:cNvPr>
          <p:cNvSpPr/>
          <p:nvPr/>
        </p:nvSpPr>
        <p:spPr>
          <a:xfrm>
            <a:off x="178178" y="103371"/>
            <a:ext cx="82292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US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AMAZON SAGEMAKER AUTOPILOT</a:t>
            </a:r>
          </a:p>
        </p:txBody>
      </p:sp>
    </p:spTree>
    <p:extLst>
      <p:ext uri="{BB962C8B-B14F-4D97-AF65-F5344CB8AC3E}">
        <p14:creationId xmlns:p14="http://schemas.microsoft.com/office/powerpoint/2010/main" val="23340567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754846-240D-6F4D-9498-F766D0B1DC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29" y="1535837"/>
            <a:ext cx="5168261" cy="5054600"/>
          </a:xfrm>
          <a:prstGeom prst="rect">
            <a:avLst/>
          </a:prstGeom>
          <a:ln w="38100">
            <a:noFill/>
          </a:ln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FC8237F0-2B31-1347-B840-E040810F1B8A}"/>
              </a:ext>
            </a:extLst>
          </p:cNvPr>
          <p:cNvSpPr/>
          <p:nvPr/>
        </p:nvSpPr>
        <p:spPr>
          <a:xfrm>
            <a:off x="3098229" y="2286899"/>
            <a:ext cx="4016249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65372119-B450-4F45-BC32-79CB7DBCF774}"/>
              </a:ext>
            </a:extLst>
          </p:cNvPr>
          <p:cNvSpPr/>
          <p:nvPr/>
        </p:nvSpPr>
        <p:spPr>
          <a:xfrm>
            <a:off x="3295917" y="2866553"/>
            <a:ext cx="3818561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5DF980AE-4944-B046-A964-ACEA6EF6D05D}"/>
              </a:ext>
            </a:extLst>
          </p:cNvPr>
          <p:cNvSpPr/>
          <p:nvPr/>
        </p:nvSpPr>
        <p:spPr>
          <a:xfrm>
            <a:off x="5633273" y="6107916"/>
            <a:ext cx="1481206" cy="308919"/>
          </a:xfrm>
          <a:prstGeom prst="leftArrow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8BA885-04B4-A14D-AFBA-51EB6EAF4AB5}"/>
              </a:ext>
            </a:extLst>
          </p:cNvPr>
          <p:cNvSpPr txBox="1"/>
          <p:nvPr/>
        </p:nvSpPr>
        <p:spPr>
          <a:xfrm>
            <a:off x="7163642" y="2226486"/>
            <a:ext cx="50283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2000">
                <a:solidFill>
                  <a:srgbClr val="FF9900"/>
                </a:solidFill>
              </a:defRPr>
            </a:lvl1pPr>
          </a:lstStyle>
          <a:p>
            <a:r>
              <a:rPr lang="en-US" dirty="0"/>
              <a:t>PROVIDE THE NAME FOR END-POINT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8B2D81-E75C-8243-894A-808FE5EC0130}"/>
              </a:ext>
            </a:extLst>
          </p:cNvPr>
          <p:cNvSpPr txBox="1"/>
          <p:nvPr/>
        </p:nvSpPr>
        <p:spPr>
          <a:xfrm>
            <a:off x="7163643" y="2765851"/>
            <a:ext cx="436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2000">
                <a:solidFill>
                  <a:srgbClr val="FF9900"/>
                </a:solidFill>
              </a:defRPr>
            </a:lvl1pPr>
          </a:lstStyle>
          <a:p>
            <a:r>
              <a:rPr lang="en-US" dirty="0"/>
              <a:t>SELECT THE INSTANCE TYPE AND THE NUMBER OF INSTANCE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DB70EB-AD7D-9A4A-A666-B36AE69C6D9F}"/>
              </a:ext>
            </a:extLst>
          </p:cNvPr>
          <p:cNvSpPr txBox="1"/>
          <p:nvPr/>
        </p:nvSpPr>
        <p:spPr>
          <a:xfrm>
            <a:off x="7248293" y="6077709"/>
            <a:ext cx="4368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2000">
                <a:solidFill>
                  <a:srgbClr val="FF9900"/>
                </a:solidFill>
              </a:defRPr>
            </a:lvl1pPr>
          </a:lstStyle>
          <a:p>
            <a:r>
              <a:rPr lang="en-US" dirty="0"/>
              <a:t>CLICK TO DEPLOY THE MODEL</a:t>
            </a:r>
          </a:p>
        </p:txBody>
      </p:sp>
      <p:sp>
        <p:nvSpPr>
          <p:cNvPr id="16" name="Прямоугольник 9">
            <a:extLst>
              <a:ext uri="{FF2B5EF4-FFF2-40B4-BE49-F238E27FC236}">
                <a16:creationId xmlns:a16="http://schemas.microsoft.com/office/drawing/2014/main" id="{328A90F5-E443-40F9-8156-C7E3D21E37DA}"/>
              </a:ext>
            </a:extLst>
          </p:cNvPr>
          <p:cNvSpPr/>
          <p:nvPr/>
        </p:nvSpPr>
        <p:spPr>
          <a:xfrm>
            <a:off x="178178" y="103371"/>
            <a:ext cx="82292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US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AMAZON SAGEMAKER AUTOPILOT</a:t>
            </a:r>
          </a:p>
        </p:txBody>
      </p:sp>
    </p:spTree>
    <p:extLst>
      <p:ext uri="{BB962C8B-B14F-4D97-AF65-F5344CB8AC3E}">
        <p14:creationId xmlns:p14="http://schemas.microsoft.com/office/powerpoint/2010/main" val="1771271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1" y="1633727"/>
            <a:ext cx="5959415" cy="1515873"/>
            <a:chOff x="544021" y="1501647"/>
            <a:chExt cx="5959415" cy="1515873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1" y="1501647"/>
              <a:ext cx="5959415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CA" sz="4000" dirty="0">
                  <a:solidFill>
                    <a:schemeClr val="tx1"/>
                  </a:solidFill>
                </a:rPr>
                <a:t>DELETE ENDPOINT </a:t>
              </a:r>
              <a:r>
                <a:rPr lang="en-CA" sz="4000" dirty="0">
                  <a:solidFill>
                    <a:srgbClr val="FF0000"/>
                  </a:solidFill>
                </a:rPr>
                <a:t>[IMPORTANT] </a:t>
              </a:r>
              <a:endParaRPr lang="en-US" sz="4000" dirty="0">
                <a:solidFill>
                  <a:srgbClr val="FF0000"/>
                </a:solidFill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544022" y="3017520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173259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170263"/>
            <a:ext cx="1993582" cy="231596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473852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473852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461404" y="4476848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1694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Прямоугольник 9">
            <a:extLst>
              <a:ext uri="{FF2B5EF4-FFF2-40B4-BE49-F238E27FC236}">
                <a16:creationId xmlns:a16="http://schemas.microsoft.com/office/drawing/2014/main" id="{328A90F5-E443-40F9-8156-C7E3D21E37DA}"/>
              </a:ext>
            </a:extLst>
          </p:cNvPr>
          <p:cNvSpPr/>
          <p:nvPr/>
        </p:nvSpPr>
        <p:spPr>
          <a:xfrm>
            <a:off x="178178" y="103371"/>
            <a:ext cx="82292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9900"/>
                </a:solidFill>
                <a:latin typeface="Montserrat" charset="0"/>
              </a:rPr>
              <a:t>DELETE ENDPOINT </a:t>
            </a:r>
            <a:r>
              <a:rPr lang="en-US" sz="2800" b="1" dirty="0">
                <a:solidFill>
                  <a:srgbClr val="FF0000"/>
                </a:solidFill>
                <a:latin typeface="Montserrat" charset="0"/>
              </a:rPr>
              <a:t>[IMPORTANT]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07" y="1524000"/>
            <a:ext cx="11302164" cy="3701188"/>
          </a:xfrm>
          <a:prstGeom prst="rect">
            <a:avLst/>
          </a:prstGeom>
        </p:spPr>
      </p:pic>
      <p:sp>
        <p:nvSpPr>
          <p:cNvPr id="11" name="Left Arrow 10">
            <a:extLst>
              <a:ext uri="{FF2B5EF4-FFF2-40B4-BE49-F238E27FC236}">
                <a16:creationId xmlns:a16="http://schemas.microsoft.com/office/drawing/2014/main" id="{5DF980AE-4944-B046-A964-ACEA6EF6D05D}"/>
              </a:ext>
            </a:extLst>
          </p:cNvPr>
          <p:cNvSpPr/>
          <p:nvPr/>
        </p:nvSpPr>
        <p:spPr>
          <a:xfrm>
            <a:off x="1219200" y="4733014"/>
            <a:ext cx="2285484" cy="308919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DB70EB-AD7D-9A4A-A666-B36AE69C6D9F}"/>
              </a:ext>
            </a:extLst>
          </p:cNvPr>
          <p:cNvSpPr txBox="1"/>
          <p:nvPr/>
        </p:nvSpPr>
        <p:spPr>
          <a:xfrm>
            <a:off x="3626586" y="4701776"/>
            <a:ext cx="4938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SELECT ENDPOINT</a:t>
            </a:r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5DF980AE-4944-B046-A964-ACEA6EF6D05D}"/>
              </a:ext>
            </a:extLst>
          </p:cNvPr>
          <p:cNvSpPr/>
          <p:nvPr/>
        </p:nvSpPr>
        <p:spPr>
          <a:xfrm rot="5400000">
            <a:off x="8659357" y="3576220"/>
            <a:ext cx="2285484" cy="308919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DB70EB-AD7D-9A4A-A666-B36AE69C6D9F}"/>
              </a:ext>
            </a:extLst>
          </p:cNvPr>
          <p:cNvSpPr txBox="1"/>
          <p:nvPr/>
        </p:nvSpPr>
        <p:spPr>
          <a:xfrm>
            <a:off x="7554609" y="4873422"/>
            <a:ext cx="4938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ACTION AND DELETE THE ENDPOINT</a:t>
            </a:r>
          </a:p>
        </p:txBody>
      </p:sp>
    </p:spTree>
    <p:extLst>
      <p:ext uri="{BB962C8B-B14F-4D97-AF65-F5344CB8AC3E}">
        <p14:creationId xmlns:p14="http://schemas.microsoft.com/office/powerpoint/2010/main" val="3035844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33727"/>
            <a:ext cx="5420942" cy="2190991"/>
            <a:chOff x="544022" y="1501647"/>
            <a:chExt cx="5420942" cy="2190991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5420942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FINAL END-OF-DAY CAPSTONE PROJECT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52030" y="3692638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173259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170263"/>
            <a:ext cx="1993582" cy="231596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473852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473852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461404" y="4476848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32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1">
            <a:extLst>
              <a:ext uri="{FF2B5EF4-FFF2-40B4-BE49-F238E27FC236}">
                <a16:creationId xmlns:a16="http://schemas.microsoft.com/office/drawing/2014/main" id="{9420DDB7-F11C-459F-A5B9-761CD9F03F7F}"/>
              </a:ext>
            </a:extLst>
          </p:cNvPr>
          <p:cNvSpPr/>
          <p:nvPr/>
        </p:nvSpPr>
        <p:spPr>
          <a:xfrm>
            <a:off x="661578" y="2695373"/>
            <a:ext cx="7539447" cy="702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CA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rPr>
            </a:br>
            <a:endParaRPr kumimoji="0" lang="en-CA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041A389-5846-4DA9-AD15-B3B7581E108B}"/>
              </a:ext>
            </a:extLst>
          </p:cNvPr>
          <p:cNvSpPr txBox="1">
            <a:spLocks/>
          </p:cNvSpPr>
          <p:nvPr/>
        </p:nvSpPr>
        <p:spPr>
          <a:xfrm>
            <a:off x="152400" y="273160"/>
            <a:ext cx="1034995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fontAlgn="auto" latinLnBrk="0" hangingPunct="1">
              <a:buClrTx/>
              <a:buSzTx/>
              <a:buFontTx/>
              <a:buNone/>
              <a:tabLst/>
              <a:defRPr kumimoji="0" sz="2800" b="1" kern="1200" spc="0" normalizeH="0" baseline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PROJECT CARD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B42103-EEA5-40BF-ADFD-24D36FA4268E}"/>
              </a:ext>
            </a:extLst>
          </p:cNvPr>
          <p:cNvSpPr/>
          <p:nvPr/>
        </p:nvSpPr>
        <p:spPr>
          <a:xfrm>
            <a:off x="176351" y="611344"/>
            <a:ext cx="7052883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tx1"/>
              </a:solidFill>
              <a:latin typeface="Montserrat" charset="0"/>
            </a:endParaRPr>
          </a:p>
          <a:p>
            <a:r>
              <a:rPr lang="en-CA" sz="1600" b="1" u="sng" dirty="0">
                <a:solidFill>
                  <a:schemeClr val="tx1"/>
                </a:solidFill>
                <a:latin typeface="Montserrat" charset="0"/>
              </a:rPr>
              <a:t>GOAL: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Montserrat" charset="0"/>
              </a:rPr>
              <a:t>The objective of this case study is to predict the health insurance cost incurred by Individuals based on their age, gender, BMI, number of children, smoking habit and geo-location.</a:t>
            </a:r>
          </a:p>
          <a:p>
            <a:endParaRPr lang="en-CA" sz="1600" b="1" dirty="0">
              <a:solidFill>
                <a:schemeClr val="tx1"/>
              </a:solidFill>
              <a:latin typeface="Montserrat" charset="0"/>
            </a:endParaRPr>
          </a:p>
          <a:p>
            <a:r>
              <a:rPr lang="en-CA" sz="1600" b="1" u="sng" dirty="0">
                <a:solidFill>
                  <a:schemeClr val="tx1"/>
                </a:solidFill>
                <a:latin typeface="Montserrat" charset="0"/>
              </a:rPr>
              <a:t>TOOL: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tx1"/>
                </a:solidFill>
                <a:latin typeface="Montserrat" charset="0"/>
              </a:rPr>
              <a:t>AWS </a:t>
            </a:r>
            <a:r>
              <a:rPr lang="en-US" sz="1600" i="1" dirty="0" err="1">
                <a:solidFill>
                  <a:schemeClr val="tx1"/>
                </a:solidFill>
                <a:latin typeface="Montserrat" charset="0"/>
              </a:rPr>
              <a:t>SageMaker</a:t>
            </a:r>
            <a:r>
              <a:rPr lang="en-US" sz="1600" i="1" dirty="0">
                <a:solidFill>
                  <a:schemeClr val="tx1"/>
                </a:solidFill>
                <a:latin typeface="Montserrat" charset="0"/>
              </a:rPr>
              <a:t> Autopilot</a:t>
            </a:r>
            <a:endParaRPr lang="en-CA" sz="1600" i="1" dirty="0">
              <a:solidFill>
                <a:schemeClr val="tx1"/>
              </a:solidFill>
              <a:latin typeface="Montserrat" charset="0"/>
            </a:endParaRPr>
          </a:p>
          <a:p>
            <a:endParaRPr lang="en-CA" sz="1600" b="1" dirty="0">
              <a:solidFill>
                <a:schemeClr val="tx1"/>
              </a:solidFill>
              <a:latin typeface="Montserrat" charset="0"/>
            </a:endParaRPr>
          </a:p>
          <a:p>
            <a:r>
              <a:rPr lang="en-CA" sz="1600" b="1" u="sng" dirty="0">
                <a:solidFill>
                  <a:schemeClr val="tx1"/>
                </a:solidFill>
                <a:latin typeface="Montserrat" charset="0"/>
              </a:rPr>
              <a:t>PRACTICAL REAL-WORLD APPLICATION: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i="1" dirty="0">
                <a:solidFill>
                  <a:schemeClr val="tx1"/>
                </a:solidFill>
                <a:latin typeface="Montserrat" charset="0"/>
              </a:rPr>
              <a:t>This project can be effectively used by insurance companies to predict healthcare insurance cost, increase revenues and reduce costs.</a:t>
            </a:r>
          </a:p>
          <a:p>
            <a:endParaRPr lang="en-CA" sz="1600" b="1" dirty="0">
              <a:solidFill>
                <a:schemeClr val="tx1"/>
              </a:solidFill>
              <a:latin typeface="Montserrat" charset="0"/>
            </a:endParaRPr>
          </a:p>
          <a:p>
            <a:r>
              <a:rPr lang="en-CA" sz="1600" b="1" u="sng" dirty="0">
                <a:solidFill>
                  <a:schemeClr val="tx1"/>
                </a:solidFill>
                <a:latin typeface="Montserrat" charset="0"/>
              </a:rPr>
              <a:t>DATA: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b="1" dirty="0">
                <a:solidFill>
                  <a:schemeClr val="tx1"/>
                </a:solidFill>
                <a:latin typeface="Montserrat" charset="0"/>
              </a:rPr>
              <a:t>INPUTS: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  <a:latin typeface="Montserrat" charset="0"/>
              </a:rPr>
              <a:t>age, gender, BMI, number of children, smoking habit and geo-location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CA" sz="1600" b="1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b="1" dirty="0">
                <a:solidFill>
                  <a:schemeClr val="tx1"/>
                </a:solidFill>
                <a:latin typeface="Montserrat" charset="0"/>
              </a:rPr>
              <a:t>OUTPUT: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1600" i="1" dirty="0">
                <a:solidFill>
                  <a:schemeClr val="tx1"/>
                </a:solidFill>
                <a:latin typeface="Montserrat" charset="0"/>
              </a:rPr>
              <a:t>Insurance Charges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600" b="1" dirty="0">
              <a:solidFill>
                <a:schemeClr val="tx1"/>
              </a:solidFill>
              <a:latin typeface="Montserrat" charset="0"/>
            </a:endParaRPr>
          </a:p>
        </p:txBody>
      </p:sp>
      <p:pic>
        <p:nvPicPr>
          <p:cNvPr id="16" name="Picture 2" descr="Medical Insurance Free Stock Photo - Public Domain Pictures">
            <a:extLst>
              <a:ext uri="{FF2B5EF4-FFF2-40B4-BE49-F238E27FC236}">
                <a16:creationId xmlns:a16="http://schemas.microsoft.com/office/drawing/2014/main" id="{779FDD69-2A44-44C3-B678-FB0F31AB6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234" y="744548"/>
            <a:ext cx="4786413" cy="2776969"/>
          </a:xfrm>
          <a:prstGeom prst="rect">
            <a:avLst/>
          </a:prstGeom>
          <a:ln w="38100">
            <a:solidFill>
              <a:srgbClr val="FF99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F2D0C3D-F167-4715-9016-5A7FB617C775}"/>
              </a:ext>
            </a:extLst>
          </p:cNvPr>
          <p:cNvSpPr/>
          <p:nvPr/>
        </p:nvSpPr>
        <p:spPr>
          <a:xfrm>
            <a:off x="6096000" y="6246656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Image source: https://www.publicdomainpictures.net/en/view-image.php?image=279909&amp;picture=medical-insurance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883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1">
            <a:extLst>
              <a:ext uri="{FF2B5EF4-FFF2-40B4-BE49-F238E27FC236}">
                <a16:creationId xmlns:a16="http://schemas.microsoft.com/office/drawing/2014/main" id="{9420DDB7-F11C-459F-A5B9-761CD9F03F7F}"/>
              </a:ext>
            </a:extLst>
          </p:cNvPr>
          <p:cNvSpPr/>
          <p:nvPr/>
        </p:nvSpPr>
        <p:spPr>
          <a:xfrm>
            <a:off x="661578" y="2695373"/>
            <a:ext cx="7539447" cy="702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CA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rPr>
            </a:br>
            <a:endParaRPr kumimoji="0" lang="en-CA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041A389-5846-4DA9-AD15-B3B7581E108B}"/>
              </a:ext>
            </a:extLst>
          </p:cNvPr>
          <p:cNvSpPr txBox="1">
            <a:spLocks/>
          </p:cNvSpPr>
          <p:nvPr/>
        </p:nvSpPr>
        <p:spPr>
          <a:xfrm>
            <a:off x="152400" y="273160"/>
            <a:ext cx="1034995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800" b="1">
                <a:solidFill>
                  <a:srgbClr val="0054A7"/>
                </a:solidFill>
                <a:latin typeface="Montserrat" charset="0"/>
              </a:defRPr>
            </a:lvl1pPr>
          </a:lstStyle>
          <a:p>
            <a:r>
              <a:rPr lang="en-CA" dirty="0">
                <a:solidFill>
                  <a:srgbClr val="FF9900"/>
                </a:solidFill>
              </a:rPr>
              <a:t>PROJECT OVERVIEW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B42103-EEA5-40BF-ADFD-24D36FA4268E}"/>
              </a:ext>
            </a:extLst>
          </p:cNvPr>
          <p:cNvSpPr/>
          <p:nvPr/>
        </p:nvSpPr>
        <p:spPr>
          <a:xfrm>
            <a:off x="176352" y="611344"/>
            <a:ext cx="1186324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i="1" dirty="0">
                <a:solidFill>
                  <a:schemeClr val="tx1"/>
                </a:solidFill>
                <a:latin typeface="Montserrat" charset="0"/>
              </a:rPr>
              <a:t>The goal of this project is to use AWS </a:t>
            </a:r>
            <a:r>
              <a:rPr lang="en-CA" sz="1800" i="1" dirty="0" err="1">
                <a:solidFill>
                  <a:schemeClr val="tx1"/>
                </a:solidFill>
                <a:latin typeface="Montserrat" charset="0"/>
              </a:rPr>
              <a:t>SageMaker</a:t>
            </a:r>
            <a:r>
              <a:rPr lang="en-CA" sz="1800" i="1" dirty="0">
                <a:solidFill>
                  <a:schemeClr val="tx1"/>
                </a:solidFill>
                <a:latin typeface="Montserrat" charset="0"/>
              </a:rPr>
              <a:t> Autopilot to build, train, test machine learning models to predict bike rental usage </a:t>
            </a:r>
            <a:r>
              <a:rPr lang="en-US" sz="1800" i="1" dirty="0">
                <a:solidFill>
                  <a:schemeClr val="tx1"/>
                </a:solidFill>
                <a:latin typeface="Montserrat" charset="0"/>
              </a:rPr>
              <a:t>using inputs such as temperature, humidity, wind speed..</a:t>
            </a:r>
            <a:r>
              <a:rPr lang="en-US" sz="1800" i="1" dirty="0" err="1">
                <a:solidFill>
                  <a:schemeClr val="tx1"/>
                </a:solidFill>
                <a:latin typeface="Montserrat" charset="0"/>
              </a:rPr>
              <a:t>etc</a:t>
            </a:r>
            <a:r>
              <a:rPr lang="en-US" sz="1800" i="1" dirty="0">
                <a:solidFill>
                  <a:schemeClr val="tx1"/>
                </a:solidFill>
                <a:latin typeface="Montserrat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i="1" dirty="0">
                <a:solidFill>
                  <a:schemeClr val="tx1"/>
                </a:solidFill>
                <a:latin typeface="Montserrat" charset="0"/>
              </a:rPr>
              <a:t>This project can be effectively used by bike rental shops to predict demand and expected future sales and understand key factors that contribute to generating revenue.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800" b="1" dirty="0">
              <a:solidFill>
                <a:schemeClr val="tx1"/>
              </a:solidFill>
              <a:latin typeface="Montserrat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E49157-0394-4791-92A0-16AFBFE7600A}"/>
              </a:ext>
            </a:extLst>
          </p:cNvPr>
          <p:cNvSpPr txBox="1"/>
          <p:nvPr/>
        </p:nvSpPr>
        <p:spPr>
          <a:xfrm>
            <a:off x="4080379" y="6079215"/>
            <a:ext cx="61007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>
                <a:solidFill>
                  <a:schemeClr val="bg1"/>
                </a:solidFill>
              </a:rPr>
              <a:t>Image Source: </a:t>
            </a:r>
            <a:r>
              <a:rPr lang="en-CA" sz="16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https://www.flickr.com/photos/pasa/6757993805</a:t>
            </a:r>
            <a:endParaRPr lang="en-CA" sz="1600" dirty="0">
              <a:solidFill>
                <a:schemeClr val="bg1"/>
              </a:solidFill>
            </a:endParaRPr>
          </a:p>
          <a:p>
            <a:r>
              <a:rPr lang="en-CA" sz="1600" dirty="0">
                <a:solidFill>
                  <a:schemeClr val="bg1"/>
                </a:solidFill>
              </a:rPr>
              <a:t>Dataset Source: </a:t>
            </a:r>
            <a:r>
              <a:rPr lang="en-CA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https://www.kaggle.com/ljanjughazyan/cars1</a:t>
            </a:r>
            <a:endParaRPr lang="en-CA" sz="16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562BD0-A7A3-4B47-A17F-4E8A17177CEF}"/>
              </a:ext>
            </a:extLst>
          </p:cNvPr>
          <p:cNvSpPr txBox="1"/>
          <p:nvPr/>
        </p:nvSpPr>
        <p:spPr>
          <a:xfrm>
            <a:off x="278406" y="6079215"/>
            <a:ext cx="934635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400" b="1" dirty="0">
                <a:solidFill>
                  <a:schemeClr val="tx1"/>
                </a:solidFill>
                <a:latin typeface="+mn-lt"/>
              </a:rPr>
              <a:t>Image Source: </a:t>
            </a:r>
            <a:r>
              <a:rPr lang="en-CA" sz="1400" dirty="0">
                <a:solidFill>
                  <a:schemeClr val="tx1"/>
                </a:solidFill>
                <a:latin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https://pixabay.com/photos/bike-rental-bikes-rent-pay-2284380/</a:t>
            </a:r>
            <a:endParaRPr lang="en-CA" sz="1400" dirty="0">
              <a:solidFill>
                <a:schemeClr val="tx1"/>
              </a:solidFill>
              <a:latin typeface="+mn-lt"/>
            </a:endParaRPr>
          </a:p>
          <a:p>
            <a:r>
              <a:rPr lang="en-CA" dirty="0">
                <a:solidFill>
                  <a:schemeClr val="tx1"/>
                </a:solidFill>
                <a:latin typeface="+mn-lt"/>
              </a:rPr>
              <a:t>Dataset Source: </a:t>
            </a:r>
            <a:r>
              <a:rPr lang="en-US" dirty="0" err="1">
                <a:latin typeface="+mn-lt"/>
              </a:rPr>
              <a:t>Hadi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Fanaee</a:t>
            </a:r>
            <a:r>
              <a:rPr lang="en-US" dirty="0">
                <a:latin typeface="+mn-lt"/>
              </a:rPr>
              <a:t>-T, Laboratory of Artificial Intelligence and Decision Support (LIAAD), University of Porto INESC Porto, Campus da FEUP </a:t>
            </a:r>
            <a:r>
              <a:rPr lang="en-US" dirty="0" err="1">
                <a:latin typeface="+mn-lt"/>
              </a:rPr>
              <a:t>Rua</a:t>
            </a:r>
            <a:r>
              <a:rPr lang="en-US" dirty="0">
                <a:latin typeface="+mn-lt"/>
              </a:rPr>
              <a:t> Dr. Roberto Frias, 378 4200 - 465 Porto, Portugal</a:t>
            </a:r>
          </a:p>
          <a:p>
            <a:endParaRPr lang="en-CA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97DDF41-E938-4591-946E-590CDE5C78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596" y="2417343"/>
            <a:ext cx="4330580" cy="2629925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23567990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5494310" y="1583306"/>
            <a:ext cx="3403600" cy="2650671"/>
          </a:xfrm>
          <a:prstGeom prst="roundRect">
            <a:avLst/>
          </a:prstGeom>
          <a:solidFill>
            <a:srgbClr val="FF99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>
                <a:solidFill>
                  <a:schemeClr val="bg1"/>
                </a:solidFill>
              </a:rPr>
              <a:t>MACHINE LEARNING REGRESSION MODEL USING SAGEMAKER AUTOPILOT</a:t>
            </a:r>
          </a:p>
        </p:txBody>
      </p:sp>
      <p:sp>
        <p:nvSpPr>
          <p:cNvPr id="24" name="Right Arrow 23"/>
          <p:cNvSpPr/>
          <p:nvPr/>
        </p:nvSpPr>
        <p:spPr>
          <a:xfrm>
            <a:off x="8955240" y="2587381"/>
            <a:ext cx="2552700" cy="609600"/>
          </a:xfrm>
          <a:prstGeom prst="rightArrow">
            <a:avLst/>
          </a:prstGeom>
          <a:solidFill>
            <a:srgbClr val="FF99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9D399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67908" y="979990"/>
            <a:ext cx="15520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tx1"/>
                </a:solidFill>
              </a:rPr>
              <a:t>TEMPERATURE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955240" y="2276644"/>
            <a:ext cx="27558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tx1"/>
                </a:solidFill>
              </a:rPr>
              <a:t>BIKE USAGE COUNT (TOTAL)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618912" y="6095318"/>
            <a:ext cx="724805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600" b="1" dirty="0">
                <a:solidFill>
                  <a:schemeClr val="tx1"/>
                </a:solidFill>
              </a:rPr>
              <a:t>Photo Credit: </a:t>
            </a:r>
            <a:r>
              <a:rPr lang="en-CA" sz="16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https://commons.wikimedia.org/wiki/File:Neural_network.svg</a:t>
            </a:r>
            <a:endParaRPr lang="en-CA" sz="1600" dirty="0">
              <a:solidFill>
                <a:schemeClr val="tx1"/>
              </a:solidFill>
            </a:endParaRPr>
          </a:p>
          <a:p>
            <a:endParaRPr lang="en-CA" sz="1600" dirty="0">
              <a:solidFill>
                <a:schemeClr val="tx1"/>
              </a:solidFill>
            </a:endParaRPr>
          </a:p>
        </p:txBody>
      </p:sp>
      <p:sp>
        <p:nvSpPr>
          <p:cNvPr id="15" name="Right Arrow 14"/>
          <p:cNvSpPr/>
          <p:nvPr/>
        </p:nvSpPr>
        <p:spPr>
          <a:xfrm>
            <a:off x="3544680" y="2603840"/>
            <a:ext cx="1925610" cy="609600"/>
          </a:xfrm>
          <a:prstGeom prst="rightArrow">
            <a:avLst/>
          </a:prstGeom>
          <a:solidFill>
            <a:srgbClr val="FF99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9D399D"/>
              </a:solidFill>
            </a:endParaRPr>
          </a:p>
        </p:txBody>
      </p:sp>
      <p:sp>
        <p:nvSpPr>
          <p:cNvPr id="3" name="Left Brace 2"/>
          <p:cNvSpPr/>
          <p:nvPr/>
        </p:nvSpPr>
        <p:spPr>
          <a:xfrm>
            <a:off x="392108" y="858685"/>
            <a:ext cx="676072" cy="4107931"/>
          </a:xfrm>
          <a:prstGeom prst="leftBrace">
            <a:avLst>
              <a:gd name="adj1" fmla="val 117286"/>
              <a:gd name="adj2" fmla="val 5000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Left Brace 16"/>
          <p:cNvSpPr/>
          <p:nvPr/>
        </p:nvSpPr>
        <p:spPr>
          <a:xfrm rot="10800000">
            <a:off x="2548202" y="858685"/>
            <a:ext cx="676072" cy="4107931"/>
          </a:xfrm>
          <a:prstGeom prst="leftBrace">
            <a:avLst>
              <a:gd name="adj1" fmla="val 117286"/>
              <a:gd name="adj2" fmla="val 5000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/>
          <p:cNvSpPr txBox="1"/>
          <p:nvPr/>
        </p:nvSpPr>
        <p:spPr>
          <a:xfrm>
            <a:off x="1170304" y="1438996"/>
            <a:ext cx="10935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tx1"/>
                </a:solidFill>
              </a:rPr>
              <a:t>WEATHER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9571" y="1932450"/>
            <a:ext cx="12747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tx1"/>
                </a:solidFill>
              </a:rPr>
              <a:t>WINDSPEED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357350" y="2340498"/>
            <a:ext cx="9444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tx1"/>
                </a:solidFill>
              </a:rPr>
              <a:t>SEASON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13967" y="4254714"/>
            <a:ext cx="8418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tx1"/>
                </a:solidFill>
              </a:rPr>
              <a:t>MONTH</a:t>
            </a:r>
          </a:p>
        </p:txBody>
      </p:sp>
      <p:sp>
        <p:nvSpPr>
          <p:cNvPr id="6" name="Oval 5"/>
          <p:cNvSpPr/>
          <p:nvPr/>
        </p:nvSpPr>
        <p:spPr>
          <a:xfrm>
            <a:off x="1699581" y="2800375"/>
            <a:ext cx="182880" cy="18288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1715691" y="3271482"/>
            <a:ext cx="182880" cy="18288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1715691" y="3763098"/>
            <a:ext cx="182880" cy="18288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524E55CC-4231-4769-8FC6-EA274C37FFAA}"/>
              </a:ext>
            </a:extLst>
          </p:cNvPr>
          <p:cNvSpPr txBox="1">
            <a:spLocks/>
          </p:cNvSpPr>
          <p:nvPr/>
        </p:nvSpPr>
        <p:spPr>
          <a:xfrm>
            <a:off x="152399" y="108031"/>
            <a:ext cx="9201151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2800" b="1">
                <a:solidFill>
                  <a:srgbClr val="FF9900"/>
                </a:solidFill>
                <a:latin typeface="Montserrat" charset="0"/>
              </a:defRPr>
            </a:lvl1pPr>
          </a:lstStyle>
          <a:p>
            <a:r>
              <a:rPr lang="en-CA" dirty="0"/>
              <a:t>MODEL OVERVIEW</a:t>
            </a:r>
          </a:p>
        </p:txBody>
      </p:sp>
    </p:spTree>
    <p:extLst>
      <p:ext uri="{BB962C8B-B14F-4D97-AF65-F5344CB8AC3E}">
        <p14:creationId xmlns:p14="http://schemas.microsoft.com/office/powerpoint/2010/main" val="29092690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3BDD0A5-2D80-438A-BAEB-9A97887B8967}"/>
              </a:ext>
            </a:extLst>
          </p:cNvPr>
          <p:cNvSpPr txBox="1">
            <a:spLocks/>
          </p:cNvSpPr>
          <p:nvPr/>
        </p:nvSpPr>
        <p:spPr>
          <a:xfrm>
            <a:off x="481628" y="278144"/>
            <a:ext cx="647797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PROJECT TASKS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3F3EF7-5E2D-4106-B988-4DA362D4C6D2}"/>
              </a:ext>
            </a:extLst>
          </p:cNvPr>
          <p:cNvSpPr txBox="1"/>
          <p:nvPr/>
        </p:nvSpPr>
        <p:spPr>
          <a:xfrm>
            <a:off x="481628" y="694492"/>
            <a:ext cx="11578100" cy="3170099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Please complete the following: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Load the “</a:t>
            </a:r>
            <a:r>
              <a:rPr lang="en-US" i="1" dirty="0"/>
              <a:t>bike_sharing_daily.csv</a:t>
            </a:r>
            <a:r>
              <a:rPr lang="en-US" dirty="0"/>
              <a:t>” dataset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Train a machine learning models using AWS </a:t>
            </a:r>
            <a:r>
              <a:rPr lang="en-US" dirty="0" err="1"/>
              <a:t>SageMaker</a:t>
            </a:r>
            <a:r>
              <a:rPr lang="en-US" dirty="0"/>
              <a:t> Autopilot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Assess trained models' performance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Explore the candidate notebooks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Deploy the best model as an endpoint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606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BFA9E2-59AB-4762-9D2B-4E20CCD15619}"/>
              </a:ext>
            </a:extLst>
          </p:cNvPr>
          <p:cNvSpPr/>
          <p:nvPr/>
        </p:nvSpPr>
        <p:spPr>
          <a:xfrm>
            <a:off x="285762" y="781576"/>
            <a:ext cx="843949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Montserrat" charset="0"/>
            </a:endParaRPr>
          </a:p>
          <a:p>
            <a:r>
              <a:rPr lang="en-US" sz="2000" b="1" dirty="0">
                <a:solidFill>
                  <a:schemeClr val="tx1"/>
                </a:solidFill>
                <a:latin typeface="Montserrat" charset="0"/>
              </a:rPr>
              <a:t>The available features are: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sex: insurance contractor gender 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/>
                </a:solidFill>
                <a:latin typeface="Montserrat" charset="0"/>
              </a:rPr>
              <a:t>bmi</a:t>
            </a: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: Body mass index (ideally 18.5 to 24.9)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children: Number of children covered by health insurance / Number of dependents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smoker: Smoking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region: the beneficiary's residential area in the US, northeast, southeast, southwest, northwest.</a:t>
            </a:r>
          </a:p>
          <a:p>
            <a:r>
              <a:rPr lang="en-US" sz="2000" b="1" dirty="0">
                <a:solidFill>
                  <a:schemeClr val="tx1"/>
                </a:solidFill>
                <a:latin typeface="Montserrat" charset="0"/>
              </a:rPr>
              <a:t>Target (output):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charges: Individual medical costs billed by health insurance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Montserrat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92BDB9-5B72-4AE6-B5AB-E44B226E7A16}"/>
              </a:ext>
            </a:extLst>
          </p:cNvPr>
          <p:cNvSpPr/>
          <p:nvPr/>
        </p:nvSpPr>
        <p:spPr>
          <a:xfrm>
            <a:off x="176334" y="237642"/>
            <a:ext cx="99251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DATA OVERVIEW</a:t>
            </a:r>
            <a:endParaRPr lang="en-US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319E3E-ABA5-41B6-8637-988077E92621}"/>
              </a:ext>
            </a:extLst>
          </p:cNvPr>
          <p:cNvSpPr/>
          <p:nvPr/>
        </p:nvSpPr>
        <p:spPr>
          <a:xfrm>
            <a:off x="1467774" y="6226134"/>
            <a:ext cx="7752425" cy="31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Montserrat" charset="0"/>
              </a:rPr>
              <a:t>Data Source: https://www.kaggle.com/mirichoi0218/insurance</a:t>
            </a:r>
          </a:p>
        </p:txBody>
      </p:sp>
    </p:spTree>
    <p:extLst>
      <p:ext uri="{BB962C8B-B14F-4D97-AF65-F5344CB8AC3E}">
        <p14:creationId xmlns:p14="http://schemas.microsoft.com/office/powerpoint/2010/main" val="3314385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8C1F42-90DA-4B09-BAB1-43650A3618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303832" y="862238"/>
            <a:ext cx="6897193" cy="5287047"/>
          </a:xfrm>
          <a:prstGeom prst="rect">
            <a:avLst/>
          </a:prstGeom>
        </p:spPr>
      </p:pic>
      <p:sp>
        <p:nvSpPr>
          <p:cNvPr id="6" name="Прямоугольник 11">
            <a:extLst>
              <a:ext uri="{FF2B5EF4-FFF2-40B4-BE49-F238E27FC236}">
                <a16:creationId xmlns:a16="http://schemas.microsoft.com/office/drawing/2014/main" id="{9420DDB7-F11C-459F-A5B9-761CD9F03F7F}"/>
              </a:ext>
            </a:extLst>
          </p:cNvPr>
          <p:cNvSpPr/>
          <p:nvPr/>
        </p:nvSpPr>
        <p:spPr>
          <a:xfrm>
            <a:off x="661578" y="2695373"/>
            <a:ext cx="7539447" cy="702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CA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rPr>
            </a:br>
            <a:endParaRPr kumimoji="0" lang="en-CA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041A389-5846-4DA9-AD15-B3B7581E108B}"/>
              </a:ext>
            </a:extLst>
          </p:cNvPr>
          <p:cNvSpPr txBox="1">
            <a:spLocks/>
          </p:cNvSpPr>
          <p:nvPr/>
        </p:nvSpPr>
        <p:spPr>
          <a:xfrm>
            <a:off x="152400" y="273160"/>
            <a:ext cx="1034995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fontAlgn="auto" latinLnBrk="0" hangingPunct="1">
              <a:buClrTx/>
              <a:buSzTx/>
              <a:buFontTx/>
              <a:buNone/>
              <a:tabLst/>
              <a:defRPr kumimoji="0" sz="2800" b="1" kern="1200" spc="0" normalizeH="0" baseline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DATA OVERVIEW</a:t>
            </a:r>
          </a:p>
        </p:txBody>
      </p: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D9063BAE-BAF2-4EE0-BED2-335D73794F46}"/>
              </a:ext>
            </a:extLst>
          </p:cNvPr>
          <p:cNvCxnSpPr>
            <a:cxnSpLocks/>
          </p:cNvCxnSpPr>
          <p:nvPr/>
        </p:nvCxnSpPr>
        <p:spPr>
          <a:xfrm>
            <a:off x="7736507" y="1238321"/>
            <a:ext cx="1495875" cy="971248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68E8DBC-EE22-4419-BC0C-4E8025A09216}"/>
              </a:ext>
            </a:extLst>
          </p:cNvPr>
          <p:cNvSpPr txBox="1"/>
          <p:nvPr/>
        </p:nvSpPr>
        <p:spPr>
          <a:xfrm>
            <a:off x="8750170" y="2353662"/>
            <a:ext cx="18916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TARGET COLUMN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189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33727"/>
            <a:ext cx="4905056" cy="2139716"/>
            <a:chOff x="544022" y="1501647"/>
            <a:chExt cx="4905056" cy="2139716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4905056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AMAZON SAGEMAKER </a:t>
              </a: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AUTOPILOT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2" y="3641363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173259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170263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473852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473852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4473852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472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76A51E-D609-E246-ABE4-0E9CFE8B072F}"/>
              </a:ext>
            </a:extLst>
          </p:cNvPr>
          <p:cNvSpPr txBox="1">
            <a:spLocks/>
          </p:cNvSpPr>
          <p:nvPr/>
        </p:nvSpPr>
        <p:spPr>
          <a:xfrm>
            <a:off x="443625" y="177710"/>
            <a:ext cx="4426212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AMAZON SAGEMAKER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C6C798-C5D3-EC49-9540-0B89FBDC9174}"/>
              </a:ext>
            </a:extLst>
          </p:cNvPr>
          <p:cNvSpPr txBox="1">
            <a:spLocks/>
          </p:cNvSpPr>
          <p:nvPr/>
        </p:nvSpPr>
        <p:spPr>
          <a:xfrm>
            <a:off x="443625" y="777617"/>
            <a:ext cx="5300581" cy="41576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sz="1800" dirty="0">
                <a:latin typeface="Montserrat"/>
              </a:rPr>
              <a:t>Amazon </a:t>
            </a:r>
            <a:r>
              <a:rPr lang="en-CA" sz="1800" dirty="0" err="1">
                <a:latin typeface="Montserrat"/>
              </a:rPr>
              <a:t>SageMaker</a:t>
            </a:r>
            <a:r>
              <a:rPr lang="en-CA" sz="1800" dirty="0">
                <a:latin typeface="Montserrat"/>
              </a:rPr>
              <a:t> is a fully-managed machine learning workflow platform that provides services on data labeling, model building, training, tuning and deployment.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sz="1800" dirty="0" err="1">
                <a:latin typeface="Montserrat"/>
              </a:rPr>
              <a:t>SageMaker</a:t>
            </a:r>
            <a:r>
              <a:rPr lang="en-CA" sz="1800" dirty="0">
                <a:latin typeface="Montserrat"/>
              </a:rPr>
              <a:t> allows data scientists and developers to build scalable AI/ML models easily and efficiently.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sz="1800" dirty="0">
                <a:latin typeface="Montserrat"/>
              </a:rPr>
              <a:t>Models could be deployed in production at a much faster rate and with a fraction of the cost.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sz="1800" dirty="0">
                <a:latin typeface="Montserrat"/>
              </a:rPr>
              <a:t>Let’s explore </a:t>
            </a:r>
            <a:r>
              <a:rPr lang="en-CA" sz="1800" dirty="0" err="1">
                <a:latin typeface="Montserrat"/>
              </a:rPr>
              <a:t>SageMaker</a:t>
            </a:r>
            <a:r>
              <a:rPr lang="en-CA" sz="1800" dirty="0">
                <a:latin typeface="Montserrat"/>
              </a:rPr>
              <a:t>: </a:t>
            </a:r>
            <a:r>
              <a:rPr lang="en-US" sz="1800" dirty="0">
                <a:latin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https://aws.amazon.com/sagemaker/#</a:t>
            </a:r>
            <a:endParaRPr lang="en-CA" sz="1800" dirty="0">
              <a:latin typeface="Montserrat"/>
            </a:endParaRPr>
          </a:p>
          <a:p>
            <a:endParaRPr lang="en-CA" sz="1800" i="1" dirty="0">
              <a:latin typeface="Montserrat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D8FC3E0-862A-904F-8BF1-D3CD4C5729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1258348"/>
              </p:ext>
            </p:extLst>
          </p:nvPr>
        </p:nvGraphicFramePr>
        <p:xfrm>
          <a:off x="5909762" y="399129"/>
          <a:ext cx="5569747" cy="4157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60657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F421E4D-9107-1E4C-ADFD-A6266ECC1432}"/>
              </a:ext>
            </a:extLst>
          </p:cNvPr>
          <p:cNvSpPr txBox="1">
            <a:spLocks/>
          </p:cNvSpPr>
          <p:nvPr/>
        </p:nvSpPr>
        <p:spPr>
          <a:xfrm>
            <a:off x="349524" y="66380"/>
            <a:ext cx="9988794" cy="954107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AMAZON SAGEMAKER MODEL TRAINING AND DEPLOYMENT OVERVIEW</a:t>
            </a:r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EA124191-70E7-2F4A-9284-87EF17BD193C}"/>
              </a:ext>
            </a:extLst>
          </p:cNvPr>
          <p:cNvSpPr/>
          <p:nvPr/>
        </p:nvSpPr>
        <p:spPr>
          <a:xfrm>
            <a:off x="2881557" y="1779549"/>
            <a:ext cx="3480163" cy="4912598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: Rounded Corners 7">
            <a:extLst>
              <a:ext uri="{FF2B5EF4-FFF2-40B4-BE49-F238E27FC236}">
                <a16:creationId xmlns:a16="http://schemas.microsoft.com/office/drawing/2014/main" id="{A8DE772A-2A26-BB4D-9677-A0973CAF0EDC}"/>
              </a:ext>
            </a:extLst>
          </p:cNvPr>
          <p:cNvSpPr/>
          <p:nvPr/>
        </p:nvSpPr>
        <p:spPr>
          <a:xfrm>
            <a:off x="513915" y="4793533"/>
            <a:ext cx="1257300" cy="1131397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BFCEEEBC-06D2-CF46-8F35-CA16BA5D9A63}"/>
              </a:ext>
            </a:extLst>
          </p:cNvPr>
          <p:cNvSpPr/>
          <p:nvPr/>
        </p:nvSpPr>
        <p:spPr>
          <a:xfrm>
            <a:off x="3140092" y="4443032"/>
            <a:ext cx="2857498" cy="1741284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E55610-D55A-934D-93BD-7ED957B2F303}"/>
              </a:ext>
            </a:extLst>
          </p:cNvPr>
          <p:cNvSpPr txBox="1"/>
          <p:nvPr/>
        </p:nvSpPr>
        <p:spPr>
          <a:xfrm>
            <a:off x="3525782" y="5537985"/>
            <a:ext cx="2303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MODEL TRAINING</a:t>
            </a:r>
          </a:p>
          <a:p>
            <a:pPr algn="ctr"/>
            <a:r>
              <a:rPr lang="en-CA" dirty="0">
                <a:solidFill>
                  <a:schemeClr val="tx1"/>
                </a:solidFill>
              </a:rPr>
              <a:t>On ML Compute instances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" name="Picture 2" descr="File:Artificial neural network.svg">
            <a:extLst>
              <a:ext uri="{FF2B5EF4-FFF2-40B4-BE49-F238E27FC236}">
                <a16:creationId xmlns:a16="http://schemas.microsoft.com/office/drawing/2014/main" id="{1C428BC2-F3B3-E54B-A09F-C85C1BE160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676" y="4497785"/>
            <a:ext cx="1227349" cy="1095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651DF7E-AD82-364C-8B05-BF6D9FC25C7E}"/>
              </a:ext>
            </a:extLst>
          </p:cNvPr>
          <p:cNvSpPr/>
          <p:nvPr/>
        </p:nvSpPr>
        <p:spPr>
          <a:xfrm>
            <a:off x="6479465" y="415541"/>
            <a:ext cx="49395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https://commons.wikimedia.org/wiki/File:Artificial_neural_network.svg</a:t>
            </a:r>
            <a:endParaRPr lang="en-US" sz="900" dirty="0">
              <a:solidFill>
                <a:schemeClr val="tx1"/>
              </a:solidFill>
            </a:endParaRPr>
          </a:p>
          <a:p>
            <a:r>
              <a:rPr lang="en-US" sz="9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https://commons.wikimedia.org/wiki/File:AWS_Simple_Icons_Storage_Amazon_S3.svg</a:t>
            </a:r>
            <a:endParaRPr lang="en-US" sz="900" dirty="0">
              <a:solidFill>
                <a:schemeClr val="tx1"/>
              </a:solidFill>
            </a:endParaRPr>
          </a:p>
          <a:p>
            <a:r>
              <a:rPr lang="en-US" sz="900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https://docs.aws.amazon.com/sagemaker/latest/dg/how-it-works-training.html</a:t>
            </a:r>
            <a:endParaRPr lang="en-US" sz="900" dirty="0">
              <a:solidFill>
                <a:schemeClr val="tx1"/>
              </a:solidFill>
            </a:endParaRPr>
          </a:p>
          <a:p>
            <a:r>
              <a:rPr lang="en-US" sz="900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https://www.flickr.com/photos/gbpublic/8178512552</a:t>
            </a:r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11" name="Picture 4" descr="File:AWS Simple Icons Storage Amazon S3.svg">
            <a:extLst>
              <a:ext uri="{FF2B5EF4-FFF2-40B4-BE49-F238E27FC236}">
                <a16:creationId xmlns:a16="http://schemas.microsoft.com/office/drawing/2014/main" id="{1F5232EF-E546-5344-AA9A-DD57023B1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41" y="4888141"/>
            <a:ext cx="942179" cy="942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A01C0A-F000-C84F-9B6B-0820687B4AFA}"/>
              </a:ext>
            </a:extLst>
          </p:cNvPr>
          <p:cNvSpPr txBox="1"/>
          <p:nvPr/>
        </p:nvSpPr>
        <p:spPr>
          <a:xfrm>
            <a:off x="202791" y="5996548"/>
            <a:ext cx="1899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S3 BUCKET </a:t>
            </a:r>
          </a:p>
          <a:p>
            <a:pPr algn="ctr"/>
            <a:r>
              <a:rPr lang="en-CA" b="1" dirty="0">
                <a:solidFill>
                  <a:schemeClr val="tx1"/>
                </a:solidFill>
              </a:rPr>
              <a:t> TRAINING BUCKET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4">
            <a:extLst>
              <a:ext uri="{FF2B5EF4-FFF2-40B4-BE49-F238E27FC236}">
                <a16:creationId xmlns:a16="http://schemas.microsoft.com/office/drawing/2014/main" id="{2470C7A1-A34A-5B4C-92CA-9891BC5BC181}"/>
              </a:ext>
            </a:extLst>
          </p:cNvPr>
          <p:cNvSpPr/>
          <p:nvPr/>
        </p:nvSpPr>
        <p:spPr>
          <a:xfrm>
            <a:off x="3359835" y="2822206"/>
            <a:ext cx="2486638" cy="1414458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D1F06D-572F-FF4C-9247-4D2D0FF2DFA1}"/>
              </a:ext>
            </a:extLst>
          </p:cNvPr>
          <p:cNvSpPr txBox="1"/>
          <p:nvPr/>
        </p:nvSpPr>
        <p:spPr>
          <a:xfrm>
            <a:off x="3326449" y="3498000"/>
            <a:ext cx="24847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tx1"/>
                </a:solidFill>
              </a:rPr>
              <a:t>MODEL DEPLYMENT/HOSTING</a:t>
            </a:r>
          </a:p>
          <a:p>
            <a:pPr algn="ctr"/>
            <a:r>
              <a:rPr lang="en-CA" sz="1400" dirty="0">
                <a:solidFill>
                  <a:schemeClr val="tx1"/>
                </a:solidFill>
              </a:rPr>
              <a:t>On ML Compute instances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E29412-398E-1B4A-947C-F7C9AA19B3DA}"/>
              </a:ext>
            </a:extLst>
          </p:cNvPr>
          <p:cNvSpPr txBox="1"/>
          <p:nvPr/>
        </p:nvSpPr>
        <p:spPr>
          <a:xfrm>
            <a:off x="3582691" y="6301337"/>
            <a:ext cx="21900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AMAZON SAGEMAKER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3458538-073F-2E46-B368-49E70A6BB667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36634" y="2878188"/>
            <a:ext cx="904651" cy="727178"/>
          </a:xfrm>
          <a:prstGeom prst="rect">
            <a:avLst/>
          </a:prstGeom>
        </p:spPr>
      </p:pic>
      <p:sp>
        <p:nvSpPr>
          <p:cNvPr id="17" name="Arrow: Right 12">
            <a:extLst>
              <a:ext uri="{FF2B5EF4-FFF2-40B4-BE49-F238E27FC236}">
                <a16:creationId xmlns:a16="http://schemas.microsoft.com/office/drawing/2014/main" id="{71E6867F-D670-584C-B5AC-88AF53961106}"/>
              </a:ext>
            </a:extLst>
          </p:cNvPr>
          <p:cNvSpPr/>
          <p:nvPr/>
        </p:nvSpPr>
        <p:spPr>
          <a:xfrm>
            <a:off x="1771215" y="5186845"/>
            <a:ext cx="1368876" cy="406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4F9CEF22-C8D7-4D4A-B5A2-C6D686112D4E}"/>
              </a:ext>
            </a:extLst>
          </p:cNvPr>
          <p:cNvSpPr/>
          <p:nvPr/>
        </p:nvSpPr>
        <p:spPr>
          <a:xfrm>
            <a:off x="7483254" y="1327464"/>
            <a:ext cx="2125436" cy="5376756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B4576E5E-A0A2-264E-A784-E40806FADC13}"/>
              </a:ext>
            </a:extLst>
          </p:cNvPr>
          <p:cNvSpPr/>
          <p:nvPr/>
        </p:nvSpPr>
        <p:spPr>
          <a:xfrm>
            <a:off x="524080" y="2601253"/>
            <a:ext cx="1257300" cy="1131397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4" descr="File:AWS Simple Icons Storage Amazon S3.svg">
            <a:extLst>
              <a:ext uri="{FF2B5EF4-FFF2-40B4-BE49-F238E27FC236}">
                <a16:creationId xmlns:a16="http://schemas.microsoft.com/office/drawing/2014/main" id="{43C0DD88-9B2B-7F4C-813A-D1B3D08A9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40" y="2707400"/>
            <a:ext cx="942179" cy="942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795E8DF-134C-D548-B798-B48B4D3611DA}"/>
              </a:ext>
            </a:extLst>
          </p:cNvPr>
          <p:cNvSpPr txBox="1"/>
          <p:nvPr/>
        </p:nvSpPr>
        <p:spPr>
          <a:xfrm>
            <a:off x="206482" y="3738140"/>
            <a:ext cx="1898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S3 BUCKET </a:t>
            </a:r>
          </a:p>
          <a:p>
            <a:pPr algn="ctr"/>
            <a:r>
              <a:rPr lang="en-CA" b="1" dirty="0">
                <a:solidFill>
                  <a:schemeClr val="tx1"/>
                </a:solidFill>
              </a:rPr>
              <a:t>MODEL ARTIFACTS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Arrow: Right 23">
            <a:extLst>
              <a:ext uri="{FF2B5EF4-FFF2-40B4-BE49-F238E27FC236}">
                <a16:creationId xmlns:a16="http://schemas.microsoft.com/office/drawing/2014/main" id="{98EB50E0-4CAD-B34A-B3D6-C04782B65565}"/>
              </a:ext>
            </a:extLst>
          </p:cNvPr>
          <p:cNvSpPr/>
          <p:nvPr/>
        </p:nvSpPr>
        <p:spPr>
          <a:xfrm rot="12727821">
            <a:off x="1687809" y="3722866"/>
            <a:ext cx="1608037" cy="3865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Arrow: Right 24">
            <a:extLst>
              <a:ext uri="{FF2B5EF4-FFF2-40B4-BE49-F238E27FC236}">
                <a16:creationId xmlns:a16="http://schemas.microsoft.com/office/drawing/2014/main" id="{550AACAF-783D-F643-9091-BE10925E6C97}"/>
              </a:ext>
            </a:extLst>
          </p:cNvPr>
          <p:cNvSpPr/>
          <p:nvPr/>
        </p:nvSpPr>
        <p:spPr>
          <a:xfrm>
            <a:off x="1792491" y="2866257"/>
            <a:ext cx="1567344" cy="4410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4E162A9C-A824-C246-AD8A-AA6FD619D480}"/>
              </a:ext>
            </a:extLst>
          </p:cNvPr>
          <p:cNvSpPr/>
          <p:nvPr/>
        </p:nvSpPr>
        <p:spPr>
          <a:xfrm>
            <a:off x="3865653" y="2151143"/>
            <a:ext cx="1475002" cy="414023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END POINT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5" name="Picture 6" descr="Image result for page">
            <a:extLst>
              <a:ext uri="{FF2B5EF4-FFF2-40B4-BE49-F238E27FC236}">
                <a16:creationId xmlns:a16="http://schemas.microsoft.com/office/drawing/2014/main" id="{4B0251C7-9941-B343-BD99-5EFA26771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3720" y="2410642"/>
            <a:ext cx="1536911" cy="1429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 descr="Image result for page">
            <a:extLst>
              <a:ext uri="{FF2B5EF4-FFF2-40B4-BE49-F238E27FC236}">
                <a16:creationId xmlns:a16="http://schemas.microsoft.com/office/drawing/2014/main" id="{C4BFCE76-FAAF-9847-93D4-9104A84B3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4772" y="4484075"/>
            <a:ext cx="1536911" cy="1429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43E2B41-FC0E-AC44-9179-FF4C19597032}"/>
              </a:ext>
            </a:extLst>
          </p:cNvPr>
          <p:cNvSpPr txBox="1"/>
          <p:nvPr/>
        </p:nvSpPr>
        <p:spPr>
          <a:xfrm>
            <a:off x="7664461" y="6097242"/>
            <a:ext cx="17263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EC2 CONTAINER REGISTERY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Arrow: Right 29">
            <a:extLst>
              <a:ext uri="{FF2B5EF4-FFF2-40B4-BE49-F238E27FC236}">
                <a16:creationId xmlns:a16="http://schemas.microsoft.com/office/drawing/2014/main" id="{DBF85FDA-4344-D94E-BE4B-6F42D2B00F07}"/>
              </a:ext>
            </a:extLst>
          </p:cNvPr>
          <p:cNvSpPr/>
          <p:nvPr/>
        </p:nvSpPr>
        <p:spPr>
          <a:xfrm rot="10800000">
            <a:off x="5904332" y="3003934"/>
            <a:ext cx="1969692" cy="4410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Arrow: Right 30">
            <a:extLst>
              <a:ext uri="{FF2B5EF4-FFF2-40B4-BE49-F238E27FC236}">
                <a16:creationId xmlns:a16="http://schemas.microsoft.com/office/drawing/2014/main" id="{7CFB5622-1BDE-1A4D-A0B5-8565051D1F89}"/>
              </a:ext>
            </a:extLst>
          </p:cNvPr>
          <p:cNvSpPr/>
          <p:nvPr/>
        </p:nvSpPr>
        <p:spPr>
          <a:xfrm rot="10800000">
            <a:off x="5997590" y="5160650"/>
            <a:ext cx="1890924" cy="4410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C83479-4F8A-684F-A47B-88698032AC5B}"/>
              </a:ext>
            </a:extLst>
          </p:cNvPr>
          <p:cNvSpPr txBox="1"/>
          <p:nvPr/>
        </p:nvSpPr>
        <p:spPr>
          <a:xfrm>
            <a:off x="7717765" y="4923505"/>
            <a:ext cx="17263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Training code image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6ED189E-7C76-E443-8AA1-7EB1BD7DC47C}"/>
              </a:ext>
            </a:extLst>
          </p:cNvPr>
          <p:cNvSpPr txBox="1"/>
          <p:nvPr/>
        </p:nvSpPr>
        <p:spPr>
          <a:xfrm>
            <a:off x="7845861" y="2855325"/>
            <a:ext cx="15369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Inference code image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: Rounded Corners 33">
            <a:extLst>
              <a:ext uri="{FF2B5EF4-FFF2-40B4-BE49-F238E27FC236}">
                <a16:creationId xmlns:a16="http://schemas.microsoft.com/office/drawing/2014/main" id="{5971DD1F-3451-104B-B9A3-906CB0E80E9E}"/>
              </a:ext>
            </a:extLst>
          </p:cNvPr>
          <p:cNvSpPr/>
          <p:nvPr/>
        </p:nvSpPr>
        <p:spPr>
          <a:xfrm>
            <a:off x="3831340" y="1172480"/>
            <a:ext cx="1475002" cy="414023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CLIENT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Arrow: Right 34">
            <a:extLst>
              <a:ext uri="{FF2B5EF4-FFF2-40B4-BE49-F238E27FC236}">
                <a16:creationId xmlns:a16="http://schemas.microsoft.com/office/drawing/2014/main" id="{C761B369-983F-9846-BA7C-56ECC3594CD4}"/>
              </a:ext>
            </a:extLst>
          </p:cNvPr>
          <p:cNvSpPr/>
          <p:nvPr/>
        </p:nvSpPr>
        <p:spPr>
          <a:xfrm rot="5400000">
            <a:off x="4060794" y="1673994"/>
            <a:ext cx="516137" cy="3364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Arrow: Right 35">
            <a:extLst>
              <a:ext uri="{FF2B5EF4-FFF2-40B4-BE49-F238E27FC236}">
                <a16:creationId xmlns:a16="http://schemas.microsoft.com/office/drawing/2014/main" id="{3DC8D4C6-0B41-834B-9C09-0E6DB7517379}"/>
              </a:ext>
            </a:extLst>
          </p:cNvPr>
          <p:cNvSpPr/>
          <p:nvPr/>
        </p:nvSpPr>
        <p:spPr>
          <a:xfrm rot="16200000">
            <a:off x="4604566" y="1721954"/>
            <a:ext cx="516138" cy="3024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BF8D980-F731-2442-A752-B96199604639}"/>
              </a:ext>
            </a:extLst>
          </p:cNvPr>
          <p:cNvSpPr/>
          <p:nvPr/>
        </p:nvSpPr>
        <p:spPr>
          <a:xfrm>
            <a:off x="6464035" y="980622"/>
            <a:ext cx="39726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https://docs.aws.amazon.com/sagemaker/latest/dg/how-it-works-training.html</a:t>
            </a:r>
            <a:endParaRPr lang="en-US" sz="9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19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Прямоугольник 9">
            <a:extLst>
              <a:ext uri="{FF2B5EF4-FFF2-40B4-BE49-F238E27FC236}">
                <a16:creationId xmlns:a16="http://schemas.microsoft.com/office/drawing/2014/main" id="{328A90F5-E443-40F9-8156-C7E3D21E37DA}"/>
              </a:ext>
            </a:extLst>
          </p:cNvPr>
          <p:cNvSpPr/>
          <p:nvPr/>
        </p:nvSpPr>
        <p:spPr>
          <a:xfrm>
            <a:off x="178178" y="103371"/>
            <a:ext cx="82292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US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AMAZON SAGEMAKER AUTOPILOT 101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441BCA6-8049-4280-9F88-605837A8347E}"/>
              </a:ext>
            </a:extLst>
          </p:cNvPr>
          <p:cNvSpPr/>
          <p:nvPr/>
        </p:nvSpPr>
        <p:spPr>
          <a:xfrm>
            <a:off x="1490126" y="719788"/>
            <a:ext cx="71593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Check this out: </a:t>
            </a:r>
            <a:r>
              <a:rPr lang="en-US" sz="2000" dirty="0">
                <a:solidFill>
                  <a:schemeClr val="tx1"/>
                </a:solidFill>
                <a:hlinkClick r:id="rId2"/>
              </a:rPr>
              <a:t>https://aws.amazon.com/sagemaker/autopilot/</a:t>
            </a:r>
            <a:endParaRPr lang="en-US" sz="2000" dirty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22DF6D-F435-477E-AAE5-7E4767EE9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06" y="1296140"/>
            <a:ext cx="6050883" cy="5104654"/>
          </a:xfrm>
          <a:prstGeom prst="rect">
            <a:avLst/>
          </a:prstGeom>
          <a:noFill/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2352949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603042"/>
            <a:ext cx="4905056" cy="2554545"/>
            <a:chOff x="544022" y="470962"/>
            <a:chExt cx="4905056" cy="2554545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470962"/>
              <a:ext cx="4905056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AMAZON SAGEMAKER AUTOPILOT DEMO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544022" y="3017520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173259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170263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473852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473852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4473852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4964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4187</TotalTime>
  <Words>992</Words>
  <Application>Microsoft Office PowerPoint</Application>
  <PresentationFormat>Widescreen</PresentationFormat>
  <Paragraphs>143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Montserrat SemiBold</vt:lpstr>
      <vt:lpstr>Calibri</vt:lpstr>
      <vt:lpstr>Montserrat</vt:lpstr>
      <vt:lpstr>Courier New</vt:lpstr>
      <vt:lpstr>Calibri Light</vt:lpstr>
      <vt:lpstr>1_Тема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Dr.Ryan</dc:creator>
  <cp:lastModifiedBy>ryanahmedaly@outlook.com</cp:lastModifiedBy>
  <cp:revision>548</cp:revision>
  <dcterms:modified xsi:type="dcterms:W3CDTF">2022-05-15T04:16:26Z</dcterms:modified>
</cp:coreProperties>
</file>